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76" r:id="rId3"/>
    <p:sldId id="275" r:id="rId4"/>
    <p:sldId id="284" r:id="rId5"/>
    <p:sldId id="285" r:id="rId6"/>
    <p:sldId id="376" r:id="rId7"/>
    <p:sldId id="378" r:id="rId8"/>
    <p:sldId id="377" r:id="rId9"/>
    <p:sldId id="343" r:id="rId10"/>
    <p:sldId id="288" r:id="rId11"/>
    <p:sldId id="291" r:id="rId12"/>
    <p:sldId id="289" r:id="rId13"/>
    <p:sldId id="290" r:id="rId14"/>
    <p:sldId id="259" r:id="rId15"/>
    <p:sldId id="260" r:id="rId16"/>
    <p:sldId id="264" r:id="rId17"/>
    <p:sldId id="344" r:id="rId18"/>
    <p:sldId id="345" r:id="rId19"/>
    <p:sldId id="273" r:id="rId20"/>
    <p:sldId id="274" r:id="rId21"/>
    <p:sldId id="355" r:id="rId22"/>
    <p:sldId id="278" r:id="rId23"/>
    <p:sldId id="279" r:id="rId24"/>
    <p:sldId id="277" r:id="rId25"/>
    <p:sldId id="296" r:id="rId26"/>
    <p:sldId id="280" r:id="rId27"/>
    <p:sldId id="301" r:id="rId28"/>
    <p:sldId id="283" r:id="rId29"/>
    <p:sldId id="302" r:id="rId30"/>
    <p:sldId id="281" r:id="rId31"/>
    <p:sldId id="346" r:id="rId32"/>
    <p:sldId id="282" r:id="rId33"/>
    <p:sldId id="314" r:id="rId34"/>
    <p:sldId id="315" r:id="rId35"/>
    <p:sldId id="336" r:id="rId36"/>
    <p:sldId id="374" r:id="rId37"/>
    <p:sldId id="379" r:id="rId38"/>
    <p:sldId id="380" r:id="rId39"/>
    <p:sldId id="381" r:id="rId40"/>
    <p:sldId id="382" r:id="rId41"/>
    <p:sldId id="337" r:id="rId42"/>
    <p:sldId id="307" r:id="rId43"/>
    <p:sldId id="311" r:id="rId44"/>
    <p:sldId id="339" r:id="rId45"/>
    <p:sldId id="325" r:id="rId46"/>
  </p:sldIdLst>
  <p:sldSz cx="6858000" cy="9906000" type="A4"/>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C76812D2-3A8A-4541-A0E5-C5DC0B92CEF3}">
          <p14:sldIdLst>
            <p14:sldId id="256"/>
            <p14:sldId id="276"/>
            <p14:sldId id="275"/>
            <p14:sldId id="284"/>
            <p14:sldId id="285"/>
            <p14:sldId id="376"/>
            <p14:sldId id="378"/>
            <p14:sldId id="377"/>
            <p14:sldId id="343"/>
            <p14:sldId id="288"/>
            <p14:sldId id="291"/>
            <p14:sldId id="289"/>
            <p14:sldId id="290"/>
            <p14:sldId id="259"/>
            <p14:sldId id="260"/>
            <p14:sldId id="264"/>
            <p14:sldId id="344"/>
            <p14:sldId id="345"/>
          </p14:sldIdLst>
        </p14:section>
        <p14:section name="Başlıksız Bölüm" id="{83182839-6840-4E5C-8CEA-0E6220882396}">
          <p14:sldIdLst>
            <p14:sldId id="273"/>
            <p14:sldId id="274"/>
            <p14:sldId id="355"/>
            <p14:sldId id="278"/>
            <p14:sldId id="279"/>
            <p14:sldId id="277"/>
            <p14:sldId id="296"/>
            <p14:sldId id="280"/>
            <p14:sldId id="301"/>
            <p14:sldId id="283"/>
            <p14:sldId id="302"/>
            <p14:sldId id="281"/>
            <p14:sldId id="346"/>
            <p14:sldId id="282"/>
            <p14:sldId id="314"/>
            <p14:sldId id="315"/>
            <p14:sldId id="336"/>
            <p14:sldId id="374"/>
            <p14:sldId id="379"/>
            <p14:sldId id="380"/>
            <p14:sldId id="381"/>
            <p14:sldId id="382"/>
            <p14:sldId id="337"/>
            <p14:sldId id="307"/>
            <p14:sldId id="311"/>
            <p14:sldId id="339"/>
            <p14:sldId id="325"/>
          </p14:sldIdLst>
        </p14:section>
      </p14:sectionLst>
    </p:ex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C96"/>
    <a:srgbClr val="F0F43A"/>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94660"/>
  </p:normalViewPr>
  <p:slideViewPr>
    <p:cSldViewPr>
      <p:cViewPr varScale="1">
        <p:scale>
          <a:sx n="56" d="100"/>
          <a:sy n="56" d="100"/>
        </p:scale>
        <p:origin x="2650" y="58"/>
      </p:cViewPr>
      <p:guideLst>
        <p:guide orient="horz" pos="312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KB SU TÜKETİMİ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spPr>
            <a:solidFill>
              <a:schemeClr val="accent1"/>
            </a:solidFill>
            <a:ln>
              <a:noFill/>
            </a:ln>
            <a:effectLst/>
          </c:spPr>
          <c:invertIfNegative val="0"/>
          <c:cat>
            <c:multiLvlStrRef>
              <c:f>'Su Tüketimi'!$K$4:$M$5</c:f>
              <c:multiLvlStrCache>
                <c:ptCount val="3"/>
                <c:lvl>
                  <c:pt idx="0">
                    <c:v>2025</c:v>
                  </c:pt>
                  <c:pt idx="1">
                    <c:v>2024</c:v>
                  </c:pt>
                  <c:pt idx="2">
                    <c:v>2023</c:v>
                  </c:pt>
                </c:lvl>
                <c:lvl>
                  <c:pt idx="0">
                    <c:v>Su Oranları</c:v>
                  </c:pt>
                </c:lvl>
              </c:multiLvlStrCache>
            </c:multiLvlStrRef>
          </c:cat>
          <c:val>
            <c:numRef>
              <c:f>'Su Tüketimi'!$K$6:$M$6</c:f>
              <c:numCache>
                <c:formatCode>General</c:formatCode>
                <c:ptCount val="3"/>
                <c:pt idx="0">
                  <c:v>0.13600000000000001</c:v>
                </c:pt>
                <c:pt idx="1">
                  <c:v>0.14299999999999999</c:v>
                </c:pt>
                <c:pt idx="2">
                  <c:v>0.14499999999999999</c:v>
                </c:pt>
              </c:numCache>
            </c:numRef>
          </c:val>
          <c:extLst>
            <c:ext xmlns:c16="http://schemas.microsoft.com/office/drawing/2014/chart" uri="{C3380CC4-5D6E-409C-BE32-E72D297353CC}">
              <c16:uniqueId val="{00000000-59AF-4CA3-8341-F421CC61E9D0}"/>
            </c:ext>
          </c:extLst>
        </c:ser>
        <c:dLbls>
          <c:showLegendKey val="0"/>
          <c:showVal val="0"/>
          <c:showCatName val="0"/>
          <c:showSerName val="0"/>
          <c:showPercent val="0"/>
          <c:showBubbleSize val="0"/>
        </c:dLbls>
        <c:gapWidth val="219"/>
        <c:overlap val="-27"/>
        <c:axId val="620081144"/>
        <c:axId val="620079344"/>
      </c:barChart>
      <c:catAx>
        <c:axId val="620081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620079344"/>
        <c:crosses val="autoZero"/>
        <c:auto val="1"/>
        <c:lblAlgn val="ctr"/>
        <c:lblOffset val="100"/>
        <c:noMultiLvlLbl val="0"/>
      </c:catAx>
      <c:valAx>
        <c:axId val="620079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620081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KARBON</a:t>
            </a:r>
            <a:r>
              <a:rPr lang="tr-TR" baseline="0"/>
              <a:t> AYAKİZİ</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spPr>
            <a:solidFill>
              <a:schemeClr val="accent1"/>
            </a:solidFill>
            <a:ln>
              <a:noFill/>
            </a:ln>
            <a:effectLst/>
          </c:spPr>
          <c:invertIfNegative val="0"/>
          <c:cat>
            <c:multiLvlStrRef>
              <c:f>'Enerji Tüketimi'!$D$69:$F$70</c:f>
              <c:multiLvlStrCache>
                <c:ptCount val="3"/>
                <c:lvl>
                  <c:pt idx="0">
                    <c:v>2023</c:v>
                  </c:pt>
                  <c:pt idx="1">
                    <c:v>2024</c:v>
                  </c:pt>
                  <c:pt idx="2">
                    <c:v>2025</c:v>
                  </c:pt>
                </c:lvl>
                <c:lvl>
                  <c:pt idx="0">
                    <c:v>KARBON AYAKİZİ</c:v>
                  </c:pt>
                </c:lvl>
              </c:multiLvlStrCache>
            </c:multiLvlStrRef>
          </c:cat>
          <c:val>
            <c:numRef>
              <c:f>'Enerji Tüketimi'!$D$71:$F$71</c:f>
              <c:numCache>
                <c:formatCode>General</c:formatCode>
                <c:ptCount val="3"/>
                <c:pt idx="0">
                  <c:v>7.91</c:v>
                </c:pt>
                <c:pt idx="1">
                  <c:v>7.9</c:v>
                </c:pt>
                <c:pt idx="2">
                  <c:v>7.89</c:v>
                </c:pt>
              </c:numCache>
            </c:numRef>
          </c:val>
          <c:extLst>
            <c:ext xmlns:c16="http://schemas.microsoft.com/office/drawing/2014/chart" uri="{C3380CC4-5D6E-409C-BE32-E72D297353CC}">
              <c16:uniqueId val="{00000000-0B9A-4AB9-9434-095F831CE404}"/>
            </c:ext>
          </c:extLst>
        </c:ser>
        <c:dLbls>
          <c:showLegendKey val="0"/>
          <c:showVal val="0"/>
          <c:showCatName val="0"/>
          <c:showSerName val="0"/>
          <c:showPercent val="0"/>
          <c:showBubbleSize val="0"/>
        </c:dLbls>
        <c:gapWidth val="219"/>
        <c:overlap val="-27"/>
        <c:axId val="353224248"/>
        <c:axId val="353255016"/>
      </c:barChart>
      <c:catAx>
        <c:axId val="353224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353255016"/>
        <c:crosses val="autoZero"/>
        <c:auto val="1"/>
        <c:lblAlgn val="ctr"/>
        <c:lblOffset val="100"/>
        <c:noMultiLvlLbl val="0"/>
      </c:catAx>
      <c:valAx>
        <c:axId val="353255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353224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6DB8F-A813-4321-8C91-142634D10D89}" type="datetimeFigureOut">
              <a:rPr lang="tr-TR" smtClean="0"/>
              <a:t>6.11.2025</a:t>
            </a:fld>
            <a:endParaRPr lang="tr-TR"/>
          </a:p>
        </p:txBody>
      </p:sp>
      <p:sp>
        <p:nvSpPr>
          <p:cNvPr id="4" name="Slayt Görüntüsü Yer Tutucusu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97CAE-650B-4AA8-9F7D-CB4BF2F3D400}" type="slidenum">
              <a:rPr lang="tr-TR" smtClean="0"/>
              <a:t>‹#›</a:t>
            </a:fld>
            <a:endParaRPr lang="tr-TR"/>
          </a:p>
        </p:txBody>
      </p:sp>
    </p:spTree>
    <p:extLst>
      <p:ext uri="{BB962C8B-B14F-4D97-AF65-F5344CB8AC3E}">
        <p14:creationId xmlns:p14="http://schemas.microsoft.com/office/powerpoint/2010/main" val="3305296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E397CAE-650B-4AA8-9F7D-CB4BF2F3D400}" type="slidenum">
              <a:rPr lang="tr-TR" smtClean="0"/>
              <a:t>10</a:t>
            </a:fld>
            <a:endParaRPr lang="tr-TR"/>
          </a:p>
        </p:txBody>
      </p:sp>
    </p:spTree>
    <p:extLst>
      <p:ext uri="{BB962C8B-B14F-4D97-AF65-F5344CB8AC3E}">
        <p14:creationId xmlns:p14="http://schemas.microsoft.com/office/powerpoint/2010/main" val="60439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E397CAE-650B-4AA8-9F7D-CB4BF2F3D400}" type="slidenum">
              <a:rPr lang="tr-TR" smtClean="0"/>
              <a:t>33</a:t>
            </a:fld>
            <a:endParaRPr lang="tr-TR"/>
          </a:p>
        </p:txBody>
      </p:sp>
    </p:spTree>
    <p:extLst>
      <p:ext uri="{BB962C8B-B14F-4D97-AF65-F5344CB8AC3E}">
        <p14:creationId xmlns:p14="http://schemas.microsoft.com/office/powerpoint/2010/main" val="3181543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514350" y="3077283"/>
            <a:ext cx="5829300" cy="2123369"/>
          </a:xfrm>
        </p:spPr>
        <p:txBody>
          <a:bodyPr/>
          <a:lstStyle/>
          <a:p>
            <a:r>
              <a:rPr lang="tr-TR"/>
              <a:t>Asıl başlık stili için tıklatın</a:t>
            </a:r>
          </a:p>
        </p:txBody>
      </p:sp>
      <p:sp>
        <p:nvSpPr>
          <p:cNvPr id="3" name="2 Alt Başlık"/>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6.11.2025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t>6.11.2025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4972050" y="396701"/>
            <a:ext cx="1543050" cy="8452203"/>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342900" y="396701"/>
            <a:ext cx="4514850" cy="8452203"/>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t>6.11.2025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t>6.11.2025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541735" y="6365524"/>
            <a:ext cx="5829300" cy="1967442"/>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6.11.2025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34290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348615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A23720DD-5B6D-40BF-8493-A6B52D484E6B}" type="datetimeFigureOut">
              <a:rPr lang="tr-TR" smtClean="0"/>
              <a:t>6.11.2025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3483769" y="2217385"/>
            <a:ext cx="3031332"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3483769" y="3141486"/>
            <a:ext cx="3031332"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A23720DD-5B6D-40BF-8493-A6B52D484E6B}" type="datetimeFigureOut">
              <a:rPr lang="tr-TR" smtClean="0"/>
              <a:t>6.11.2025</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A23720DD-5B6D-40BF-8493-A6B52D484E6B}" type="datetimeFigureOut">
              <a:rPr lang="tr-TR" smtClean="0"/>
              <a:t>6.11.2025</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6.11.2025</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342900" y="394405"/>
            <a:ext cx="2256235" cy="1678517"/>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2681288" y="394408"/>
            <a:ext cx="3833812"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342900" y="2072924"/>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6.11.2025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344216" y="6934200"/>
            <a:ext cx="4114800" cy="818622"/>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6.11.2025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342900" y="9181397"/>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6.11.2025</a:t>
            </a:fld>
            <a:endParaRPr lang="tr-TR"/>
          </a:p>
        </p:txBody>
      </p:sp>
      <p:sp>
        <p:nvSpPr>
          <p:cNvPr id="5" name="4 Altbilgi Yer Tutucusu"/>
          <p:cNvSpPr>
            <a:spLocks noGrp="1"/>
          </p:cNvSpPr>
          <p:nvPr>
            <p:ph type="ftr" sz="quarter" idx="3"/>
          </p:nvPr>
        </p:nvSpPr>
        <p:spPr>
          <a:xfrm>
            <a:off x="2343150" y="9181397"/>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4914900" y="9181397"/>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6.jfi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fi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fi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fif"/><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fif"/><Relationship Id="rId7" Type="http://schemas.openxmlformats.org/officeDocument/2006/relationships/image" Target="../media/image55.jfif"/><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4.jfif"/><Relationship Id="rId5" Type="http://schemas.openxmlformats.org/officeDocument/2006/relationships/image" Target="../media/image53.jfif"/><Relationship Id="rId4" Type="http://schemas.openxmlformats.org/officeDocument/2006/relationships/image" Target="../media/image52.jfif"/></Relationships>
</file>

<file path=ppt/slides/_rels/slide2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fif"/><Relationship Id="rId7" Type="http://schemas.openxmlformats.org/officeDocument/2006/relationships/image" Target="../media/image61.jfif"/><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image" Target="../media/image60.jfif"/><Relationship Id="rId5" Type="http://schemas.openxmlformats.org/officeDocument/2006/relationships/image" Target="../media/image59.jfif"/><Relationship Id="rId4" Type="http://schemas.openxmlformats.org/officeDocument/2006/relationships/image" Target="../media/image58.jfif"/></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jp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2000" b="-2000"/>
          </a:stretch>
        </a:blipFill>
        <a:effectLst/>
      </p:bgPr>
    </p:bg>
    <p:spTree>
      <p:nvGrpSpPr>
        <p:cNvPr id="1" name=""/>
        <p:cNvGrpSpPr/>
        <p:nvPr/>
      </p:nvGrpSpPr>
      <p:grpSpPr>
        <a:xfrm>
          <a:off x="0" y="0"/>
          <a:ext cx="0" cy="0"/>
          <a:chOff x="0" y="0"/>
          <a:chExt cx="0" cy="0"/>
        </a:xfrm>
      </p:grpSpPr>
      <p:sp>
        <p:nvSpPr>
          <p:cNvPr id="4" name="Alt Başlık 3">
            <a:extLst>
              <a:ext uri="{FF2B5EF4-FFF2-40B4-BE49-F238E27FC236}">
                <a16:creationId xmlns:a16="http://schemas.microsoft.com/office/drawing/2014/main" id="{CE4181AB-861D-85E6-3D59-5EDDD1B0ADE5}"/>
              </a:ext>
            </a:extLst>
          </p:cNvPr>
          <p:cNvSpPr>
            <a:spLocks noGrp="1"/>
          </p:cNvSpPr>
          <p:nvPr>
            <p:ph type="subTitle" idx="1"/>
          </p:nvPr>
        </p:nvSpPr>
        <p:spPr>
          <a:xfrm>
            <a:off x="1028700" y="8337376"/>
            <a:ext cx="4800600" cy="648072"/>
          </a:xfrm>
        </p:spPr>
        <p:txBody>
          <a:bodyPr/>
          <a:lstStyle/>
          <a:p>
            <a:r>
              <a:rPr lang="tr-TR" b="1" dirty="0">
                <a:latin typeface="Aptos" panose="020B0004020202020204" pitchFamily="34" charset="0"/>
              </a:rPr>
              <a:t>2025</a:t>
            </a:r>
          </a:p>
        </p:txBody>
      </p:sp>
      <p:sp>
        <p:nvSpPr>
          <p:cNvPr id="6" name="Metin kutusu 5">
            <a:extLst>
              <a:ext uri="{FF2B5EF4-FFF2-40B4-BE49-F238E27FC236}">
                <a16:creationId xmlns:a16="http://schemas.microsoft.com/office/drawing/2014/main" id="{A58ECFBC-7BBC-BAB9-F53B-7E26716E210B}"/>
              </a:ext>
            </a:extLst>
          </p:cNvPr>
          <p:cNvSpPr txBox="1"/>
          <p:nvPr/>
        </p:nvSpPr>
        <p:spPr>
          <a:xfrm>
            <a:off x="332656" y="920552"/>
            <a:ext cx="6264696" cy="1077218"/>
          </a:xfrm>
          <a:prstGeom prst="rect">
            <a:avLst/>
          </a:prstGeom>
          <a:noFill/>
        </p:spPr>
        <p:txBody>
          <a:bodyPr wrap="square" rtlCol="0">
            <a:spAutoFit/>
          </a:bodyPr>
          <a:lstStyle/>
          <a:p>
            <a:pPr algn="ctr"/>
            <a:r>
              <a:rPr lang="tr-TR" sz="3200" b="1" dirty="0">
                <a:latin typeface="Aptos" panose="020B0004020202020204" pitchFamily="34" charset="0"/>
              </a:rPr>
              <a:t>SULTAN SİPAHİ OTEL</a:t>
            </a:r>
          </a:p>
          <a:p>
            <a:pPr algn="ctr"/>
            <a:r>
              <a:rPr lang="tr-TR" sz="3200" b="1" dirty="0">
                <a:latin typeface="Aptos" panose="020B0004020202020204" pitchFamily="34" charset="0"/>
              </a:rPr>
              <a:t>SUSTAİNABİLİTY MANUAL</a:t>
            </a:r>
          </a:p>
        </p:txBody>
      </p:sp>
    </p:spTree>
    <p:extLst>
      <p:ext uri="{BB962C8B-B14F-4D97-AF65-F5344CB8AC3E}">
        <p14:creationId xmlns:p14="http://schemas.microsoft.com/office/powerpoint/2010/main" val="162395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blip>
          <a:srcRect/>
          <a:stretch>
            <a:fillRect l="-76000" r="-79000" b="-12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569111" y="0"/>
            <a:ext cx="5956233" cy="833882"/>
          </a:xfrm>
        </p:spPr>
        <p:txBody>
          <a:bodyPr>
            <a:normAutofit/>
          </a:bodyPr>
          <a:lstStyle/>
          <a:p>
            <a:r>
              <a:rPr lang="tr-TR" sz="4000" dirty="0"/>
              <a:t>ALANYA CASTLE</a:t>
            </a:r>
            <a:endParaRPr lang="tr-TR" sz="4000" dirty="0">
              <a:latin typeface="Aptos" panose="020B0004020202020204" pitchFamily="34" charset="0"/>
            </a:endParaRPr>
          </a:p>
        </p:txBody>
      </p:sp>
      <p:sp>
        <p:nvSpPr>
          <p:cNvPr id="3" name="İçerik Yer Tutucusu 2"/>
          <p:cNvSpPr>
            <a:spLocks noGrp="1"/>
          </p:cNvSpPr>
          <p:nvPr>
            <p:ph idx="1"/>
          </p:nvPr>
        </p:nvSpPr>
        <p:spPr>
          <a:xfrm>
            <a:off x="0" y="3729482"/>
            <a:ext cx="6741311" cy="6176518"/>
          </a:xfrm>
        </p:spPr>
        <p:txBody>
          <a:bodyPr>
            <a:noAutofit/>
          </a:bodyPr>
          <a:lstStyle/>
          <a:p>
            <a:r>
              <a:rPr lang="en-US" sz="1800" dirty="0"/>
              <a:t>Alanya Castle is one of the symbols of Alanya, a district of Antalya. It is located on a peninsula rising approximately 250 meters above sea level. The total length of its walls is about 6.5 kilometers.</a:t>
            </a:r>
          </a:p>
          <a:p>
            <a:r>
              <a:rPr lang="en-US" sz="1800" dirty="0"/>
              <a:t>The castle, known as </a:t>
            </a:r>
            <a:r>
              <a:rPr lang="en-US" sz="1800" i="1" dirty="0" err="1"/>
              <a:t>Kandeleri</a:t>
            </a:r>
            <a:r>
              <a:rPr lang="en-US" sz="1800" dirty="0"/>
              <a:t> in ancient times, was originally built during the </a:t>
            </a:r>
            <a:r>
              <a:rPr lang="en-US" sz="1800" b="1" dirty="0"/>
              <a:t>Hellenistic period</a:t>
            </a:r>
            <a:r>
              <a:rPr lang="en-US" sz="1800" dirty="0"/>
              <a:t>. Its current historical structure dates back to the </a:t>
            </a:r>
            <a:r>
              <a:rPr lang="en-US" sz="1800" b="1" dirty="0"/>
              <a:t>13th century Seljuk era</a:t>
            </a:r>
            <a:r>
              <a:rPr lang="en-US" sz="1800" dirty="0"/>
              <a:t>. It was reconstructed in </a:t>
            </a:r>
            <a:r>
              <a:rPr lang="en-US" sz="1800" b="1" dirty="0"/>
              <a:t>1221</a:t>
            </a:r>
            <a:r>
              <a:rPr lang="en-US" sz="1800" dirty="0"/>
              <a:t> by </a:t>
            </a:r>
            <a:r>
              <a:rPr lang="en-US" sz="1800" b="1" dirty="0"/>
              <a:t>Seljuk Sultan </a:t>
            </a:r>
            <a:r>
              <a:rPr lang="en-US" sz="1800" b="1" dirty="0" err="1"/>
              <a:t>Alaeddin</a:t>
            </a:r>
            <a:r>
              <a:rPr lang="en-US" sz="1800" b="1" dirty="0"/>
              <a:t> </a:t>
            </a:r>
            <a:r>
              <a:rPr lang="en-US" sz="1800" b="1" dirty="0" err="1"/>
              <a:t>Keykubad</a:t>
            </a:r>
            <a:r>
              <a:rPr lang="en-US" sz="1800" b="1" dirty="0"/>
              <a:t> I</a:t>
            </a:r>
            <a:r>
              <a:rPr lang="en-US" sz="1800" dirty="0"/>
              <a:t>, who conquered the city.</a:t>
            </a:r>
          </a:p>
          <a:p>
            <a:r>
              <a:rPr lang="en-US" sz="1800" dirty="0"/>
              <a:t>The castle has </a:t>
            </a:r>
            <a:r>
              <a:rPr lang="en-US" sz="1800" b="1" dirty="0"/>
              <a:t>83 towers</a:t>
            </a:r>
            <a:r>
              <a:rPr lang="en-US" sz="1800" dirty="0"/>
              <a:t> and </a:t>
            </a:r>
            <a:r>
              <a:rPr lang="en-US" sz="1800" b="1" dirty="0"/>
              <a:t>140 bastions</a:t>
            </a:r>
            <a:r>
              <a:rPr lang="en-US" sz="1800" dirty="0"/>
              <a:t> in total. During the Middle Ages, nearly </a:t>
            </a:r>
            <a:r>
              <a:rPr lang="en-US" sz="1800" b="1" dirty="0"/>
              <a:t>1,200 cisterns</a:t>
            </a:r>
            <a:r>
              <a:rPr lang="en-US" sz="1800" dirty="0"/>
              <a:t> were built within the walls to supply water to the city — some of which are still in use today.</a:t>
            </a:r>
          </a:p>
          <a:p>
            <a:r>
              <a:rPr lang="en-US" sz="1800" dirty="0"/>
              <a:t>The fortifications extend in a planned layout, following the route of </a:t>
            </a:r>
            <a:r>
              <a:rPr lang="en-US" sz="1800" b="1" dirty="0" err="1"/>
              <a:t>Ehmedek</a:t>
            </a:r>
            <a:r>
              <a:rPr lang="en-US" sz="1800" b="1" dirty="0"/>
              <a:t>, </a:t>
            </a:r>
            <a:r>
              <a:rPr lang="en-US" sz="1800" b="1" dirty="0" err="1"/>
              <a:t>İçkale</a:t>
            </a:r>
            <a:r>
              <a:rPr lang="en-US" sz="1800" b="1" dirty="0"/>
              <a:t> (Inner Castle), Adam </a:t>
            </a:r>
            <a:r>
              <a:rPr lang="en-US" sz="1800" b="1" dirty="0" err="1"/>
              <a:t>Atacağı</a:t>
            </a:r>
            <a:r>
              <a:rPr lang="en-US" sz="1800" b="1" dirty="0"/>
              <a:t>, </a:t>
            </a:r>
            <a:r>
              <a:rPr lang="en-US" sz="1800" b="1" dirty="0" err="1"/>
              <a:t>Cilvarda</a:t>
            </a:r>
            <a:r>
              <a:rPr lang="en-US" sz="1800" b="1" dirty="0"/>
              <a:t> Cape, Arap </a:t>
            </a:r>
            <a:r>
              <a:rPr lang="en-US" sz="1800" b="1" dirty="0" err="1"/>
              <a:t>Evliyası</a:t>
            </a:r>
            <a:r>
              <a:rPr lang="en-US" sz="1800" b="1" dirty="0"/>
              <a:t>, and Esat Bastion</a:t>
            </a:r>
            <a:r>
              <a:rPr lang="en-US" sz="1800" dirty="0"/>
              <a:t>, continuing past the </a:t>
            </a:r>
            <a:r>
              <a:rPr lang="en-US" sz="1800" b="1" dirty="0" err="1"/>
              <a:t>Tophane</a:t>
            </a:r>
            <a:r>
              <a:rPr lang="en-US" sz="1800" b="1" dirty="0"/>
              <a:t> (Armory)</a:t>
            </a:r>
            <a:r>
              <a:rPr lang="en-US" sz="1800" dirty="0"/>
              <a:t> and </a:t>
            </a:r>
            <a:r>
              <a:rPr lang="en-US" sz="1800" b="1" dirty="0"/>
              <a:t>Shipyard (</a:t>
            </a:r>
            <a:r>
              <a:rPr lang="en-US" sz="1800" b="1" dirty="0" err="1"/>
              <a:t>Tersane</a:t>
            </a:r>
            <a:r>
              <a:rPr lang="en-US" sz="1800" b="1" dirty="0"/>
              <a:t>)</a:t>
            </a:r>
            <a:r>
              <a:rPr lang="en-US" sz="1800" dirty="0"/>
              <a:t>, and ending at the </a:t>
            </a:r>
            <a:r>
              <a:rPr lang="en-US" sz="1800" b="1" dirty="0"/>
              <a:t>Red Tower (</a:t>
            </a:r>
            <a:r>
              <a:rPr lang="en-US" sz="1800" b="1" dirty="0" err="1"/>
              <a:t>Kızılkule</a:t>
            </a:r>
            <a:r>
              <a:rPr lang="en-US" sz="1800" b="1" dirty="0"/>
              <a:t>)</a:t>
            </a:r>
            <a:r>
              <a:rPr lang="en-US" sz="1800" dirty="0"/>
              <a:t>.</a:t>
            </a:r>
          </a:p>
          <a:p>
            <a:r>
              <a:rPr lang="en-US" sz="1800" dirty="0"/>
              <a:t>It remains one of the best-preserved examples of medieval military architecture on the Mediterranean coast.</a:t>
            </a:r>
          </a:p>
          <a:p>
            <a:pPr indent="0" algn="just">
              <a:lnSpc>
                <a:spcPct val="107000"/>
              </a:lnSpc>
              <a:spcAft>
                <a:spcPts val="800"/>
              </a:spcAft>
              <a:buNone/>
            </a:pPr>
            <a:r>
              <a:rPr lang="tr-TR" sz="17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tr-TR" sz="1700" kern="1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endParaRPr lang="tr-TR" sz="1700"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tr-TR" sz="1800" dirty="0"/>
          </a:p>
        </p:txBody>
      </p:sp>
      <p:pic>
        <p:nvPicPr>
          <p:cNvPr id="4" name="Resim 3">
            <a:extLst>
              <a:ext uri="{FF2B5EF4-FFF2-40B4-BE49-F238E27FC236}">
                <a16:creationId xmlns:a16="http://schemas.microsoft.com/office/drawing/2014/main" id="{86FC9CDD-E49D-6D92-3ADA-0A46C1A502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3685" y="833882"/>
            <a:ext cx="4853940" cy="2895600"/>
          </a:xfrm>
          <a:prstGeom prst="rect">
            <a:avLst/>
          </a:prstGeom>
          <a:noFill/>
          <a:ln>
            <a:noFill/>
          </a:ln>
        </p:spPr>
      </p:pic>
      <p:pic>
        <p:nvPicPr>
          <p:cNvPr id="5" name="Resim 4">
            <a:extLst>
              <a:ext uri="{FF2B5EF4-FFF2-40B4-BE49-F238E27FC236}">
                <a16:creationId xmlns:a16="http://schemas.microsoft.com/office/drawing/2014/main" id="{14C6C604-48C1-1335-8A9C-128FA7970F2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1017" y="8625408"/>
            <a:ext cx="1079500" cy="1107440"/>
          </a:xfrm>
          <a:prstGeom prst="rect">
            <a:avLst/>
          </a:prstGeom>
          <a:noFill/>
          <a:ln>
            <a:noFill/>
          </a:ln>
        </p:spPr>
      </p:pic>
    </p:spTree>
    <p:extLst>
      <p:ext uri="{BB962C8B-B14F-4D97-AF65-F5344CB8AC3E}">
        <p14:creationId xmlns:p14="http://schemas.microsoft.com/office/powerpoint/2010/main" val="1730893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t="-3000" b="-15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78903" y="79904"/>
            <a:ext cx="6172200" cy="651972"/>
          </a:xfrm>
        </p:spPr>
        <p:txBody>
          <a:bodyPr>
            <a:normAutofit fontScale="90000"/>
          </a:bodyPr>
          <a:lstStyle/>
          <a:p>
            <a:r>
              <a:rPr lang="tr-TR" sz="4000" dirty="0"/>
              <a:t>RED TOWER (KIZIL KULE)</a:t>
            </a:r>
            <a:endParaRPr lang="tr-TR" sz="4000" dirty="0">
              <a:latin typeface="Aptos" panose="020B0004020202020204" pitchFamily="34" charset="0"/>
            </a:endParaRPr>
          </a:p>
        </p:txBody>
      </p:sp>
      <p:sp>
        <p:nvSpPr>
          <p:cNvPr id="3" name="İçerik Yer Tutucusu 2"/>
          <p:cNvSpPr>
            <a:spLocks noGrp="1"/>
          </p:cNvSpPr>
          <p:nvPr>
            <p:ph idx="1"/>
          </p:nvPr>
        </p:nvSpPr>
        <p:spPr>
          <a:xfrm>
            <a:off x="152636" y="4448944"/>
            <a:ext cx="6552727" cy="4032449"/>
          </a:xfrm>
        </p:spPr>
        <p:txBody>
          <a:bodyPr>
            <a:noAutofit/>
          </a:bodyPr>
          <a:lstStyle/>
          <a:p>
            <a:r>
              <a:rPr lang="en-US" sz="1800" dirty="0"/>
              <a:t>The Red Tower (</a:t>
            </a:r>
            <a:r>
              <a:rPr lang="en-US" sz="1800" i="1" dirty="0" err="1"/>
              <a:t>Kızıl</a:t>
            </a:r>
            <a:r>
              <a:rPr lang="en-US" sz="1800" i="1" dirty="0"/>
              <a:t> Kule</a:t>
            </a:r>
            <a:r>
              <a:rPr lang="en-US" sz="1800" dirty="0"/>
              <a:t>) is a historic structure located in Alanya, Türkiye, and is considered one of the city’s main symbols—it even appears on the city’s flag.</a:t>
            </a:r>
          </a:p>
          <a:p>
            <a:r>
              <a:rPr lang="en-US" sz="1800" dirty="0"/>
              <a:t>Construction began during the early reign of the </a:t>
            </a:r>
            <a:r>
              <a:rPr lang="en-US" sz="1800" b="1" dirty="0"/>
              <a:t>Seljuk Sultan </a:t>
            </a:r>
            <a:r>
              <a:rPr lang="en-US" sz="1800" b="1" dirty="0" err="1"/>
              <a:t>Alaeddin</a:t>
            </a:r>
            <a:r>
              <a:rPr lang="en-US" sz="1800" b="1" dirty="0"/>
              <a:t> </a:t>
            </a:r>
            <a:r>
              <a:rPr lang="en-US" sz="1800" b="1" dirty="0" err="1"/>
              <a:t>Keykubad</a:t>
            </a:r>
            <a:r>
              <a:rPr lang="en-US" sz="1800" b="1" dirty="0"/>
              <a:t> I</a:t>
            </a:r>
            <a:r>
              <a:rPr lang="en-US" sz="1800" dirty="0"/>
              <a:t> and was completed in </a:t>
            </a:r>
            <a:r>
              <a:rPr lang="en-US" sz="1800" b="1" dirty="0"/>
              <a:t>1226</a:t>
            </a:r>
            <a:r>
              <a:rPr lang="en-US" sz="1800" dirty="0"/>
              <a:t>. To finish the building, the Sultan brought the master architect </a:t>
            </a:r>
            <a:r>
              <a:rPr lang="en-US" sz="1800" b="1" dirty="0" err="1"/>
              <a:t>Ebu</a:t>
            </a:r>
            <a:r>
              <a:rPr lang="en-US" sz="1800" b="1" dirty="0"/>
              <a:t> Ali Reha</a:t>
            </a:r>
            <a:r>
              <a:rPr lang="en-US" sz="1800" dirty="0"/>
              <a:t> from Aleppo, Syria.</a:t>
            </a:r>
          </a:p>
          <a:p>
            <a:r>
              <a:rPr lang="en-US" sz="1800" dirty="0"/>
              <a:t>The octagonal tower, made of distinctive red bricks that give it its name, was built to </a:t>
            </a:r>
            <a:r>
              <a:rPr lang="en-US" sz="1800" b="1" dirty="0"/>
              <a:t>protect the shipyard (</a:t>
            </a:r>
            <a:r>
              <a:rPr lang="en-US" sz="1800" b="1" dirty="0" err="1"/>
              <a:t>Tersane</a:t>
            </a:r>
            <a:r>
              <a:rPr lang="en-US" sz="1800" b="1" dirty="0"/>
              <a:t>)</a:t>
            </a:r>
            <a:r>
              <a:rPr lang="en-US" sz="1800" dirty="0"/>
              <a:t>, which dates back to </a:t>
            </a:r>
            <a:r>
              <a:rPr lang="en-US" sz="1800" b="1" dirty="0"/>
              <a:t>1221</a:t>
            </a:r>
            <a:r>
              <a:rPr lang="en-US" sz="1800" dirty="0"/>
              <a:t>.</a:t>
            </a:r>
          </a:p>
          <a:p>
            <a:r>
              <a:rPr lang="en-US" sz="1800" dirty="0"/>
              <a:t>The Red Tower remains one of the finest examples of </a:t>
            </a:r>
            <a:r>
              <a:rPr lang="en-US" sz="1800" b="1" dirty="0"/>
              <a:t>medieval military architecture</a:t>
            </a:r>
            <a:r>
              <a:rPr lang="en-US" sz="1800" dirty="0"/>
              <a:t> and is </a:t>
            </a:r>
            <a:r>
              <a:rPr lang="en-US" sz="1800" b="1" dirty="0"/>
              <a:t>the best-preserved Seljuk structure</a:t>
            </a:r>
            <a:r>
              <a:rPr lang="en-US" sz="1800" dirty="0"/>
              <a:t> in the city today.</a:t>
            </a:r>
          </a:p>
          <a:p>
            <a:pPr marL="0" indent="0" algn="just">
              <a:lnSpc>
                <a:spcPct val="107000"/>
              </a:lnSpc>
              <a:spcAft>
                <a:spcPts val="800"/>
              </a:spcAft>
              <a:buNone/>
            </a:pPr>
            <a:endParaRPr lang="tr-TR"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tr-TR" sz="18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Resim 6">
            <a:extLst>
              <a:ext uri="{FF2B5EF4-FFF2-40B4-BE49-F238E27FC236}">
                <a16:creationId xmlns:a16="http://schemas.microsoft.com/office/drawing/2014/main" id="{31B77689-66F7-65AE-107F-8AA0C6131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03" y="1019908"/>
            <a:ext cx="5760000" cy="3141004"/>
          </a:xfrm>
          <a:prstGeom prst="rect">
            <a:avLst/>
          </a:prstGeom>
        </p:spPr>
      </p:pic>
      <p:pic>
        <p:nvPicPr>
          <p:cNvPr id="8" name="Resim 7">
            <a:extLst>
              <a:ext uri="{FF2B5EF4-FFF2-40B4-BE49-F238E27FC236}">
                <a16:creationId xmlns:a16="http://schemas.microsoft.com/office/drawing/2014/main" id="{F826F0FB-D969-564D-4EBB-5805CF8B83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8960" y="8445671"/>
            <a:ext cx="1079500" cy="1070610"/>
          </a:xfrm>
          <a:prstGeom prst="rect">
            <a:avLst/>
          </a:prstGeom>
          <a:noFill/>
          <a:ln>
            <a:noFill/>
          </a:ln>
        </p:spPr>
      </p:pic>
    </p:spTree>
    <p:extLst>
      <p:ext uri="{BB962C8B-B14F-4D97-AF65-F5344CB8AC3E}">
        <p14:creationId xmlns:p14="http://schemas.microsoft.com/office/powerpoint/2010/main" val="1659153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94000" r="-94000" b="-18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899" y="36659"/>
            <a:ext cx="6172200" cy="667869"/>
          </a:xfrm>
        </p:spPr>
        <p:txBody>
          <a:bodyPr>
            <a:noAutofit/>
          </a:bodyPr>
          <a:lstStyle/>
          <a:p>
            <a:r>
              <a:rPr lang="es-ES" sz="4000" dirty="0"/>
              <a:t>ALANYA CABLE CAR</a:t>
            </a:r>
            <a:endParaRPr lang="tr-TR" sz="4000" dirty="0">
              <a:latin typeface="Aptos" panose="020B0004020202020204" pitchFamily="34" charset="0"/>
            </a:endParaRPr>
          </a:p>
        </p:txBody>
      </p:sp>
      <p:sp>
        <p:nvSpPr>
          <p:cNvPr id="3" name="İçerik Yer Tutucusu 2"/>
          <p:cNvSpPr>
            <a:spLocks noGrp="1"/>
          </p:cNvSpPr>
          <p:nvPr>
            <p:ph idx="1"/>
          </p:nvPr>
        </p:nvSpPr>
        <p:spPr>
          <a:xfrm>
            <a:off x="279514" y="5313040"/>
            <a:ext cx="6298969" cy="5040561"/>
          </a:xfrm>
        </p:spPr>
        <p:txBody>
          <a:bodyPr>
            <a:noAutofit/>
          </a:bodyPr>
          <a:lstStyle/>
          <a:p>
            <a:pPr marL="0" indent="0" algn="just">
              <a:buNone/>
            </a:pPr>
            <a:r>
              <a:rPr lang="tr-TR" sz="1800" dirty="0"/>
              <a:t>	</a:t>
            </a:r>
            <a:r>
              <a:rPr lang="en-US" sz="1800" dirty="0"/>
              <a:t>Alanya Cable Car offers </a:t>
            </a:r>
            <a:r>
              <a:rPr lang="en-US" sz="1800" b="1" dirty="0"/>
              <a:t>eco-friendly transportation</a:t>
            </a:r>
            <a:r>
              <a:rPr lang="en-US" sz="1800" dirty="0"/>
              <a:t> through its technology gracefully integrated into nature. Great care has been taken at every stage of its construction and operation to </a:t>
            </a:r>
            <a:r>
              <a:rPr lang="en-US" sz="1800" b="1" dirty="0"/>
              <a:t>protect the environment</a:t>
            </a:r>
            <a:r>
              <a:rPr lang="en-US" sz="1800" dirty="0"/>
              <a:t> and </a:t>
            </a:r>
            <a:r>
              <a:rPr lang="en-US" sz="1800" b="1" dirty="0"/>
              <a:t>use natural resources efficiently</a:t>
            </a:r>
            <a:r>
              <a:rPr lang="en-US" sz="1800" dirty="0"/>
              <a:t>.</a:t>
            </a:r>
          </a:p>
          <a:p>
            <a:r>
              <a:rPr lang="en-US" sz="1800" dirty="0"/>
              <a:t>The system incorporates all the advantages of </a:t>
            </a:r>
            <a:r>
              <a:rPr lang="en-US" sz="1800" b="1" dirty="0"/>
              <a:t>ecological transportation</a:t>
            </a:r>
            <a:r>
              <a:rPr lang="en-US" sz="1800" dirty="0"/>
              <a:t>, providing a sustainable and modern way to access Alanya Castle while minimizing environmental impact.</a:t>
            </a:r>
          </a:p>
          <a:p>
            <a:r>
              <a:rPr lang="en-US" sz="1800" dirty="0"/>
              <a:t>Designed to operate in all weather conditions—including </a:t>
            </a:r>
            <a:r>
              <a:rPr lang="en-US" sz="1800" b="1" dirty="0"/>
              <a:t>rain, wind, and high temperatures</a:t>
            </a:r>
            <a:r>
              <a:rPr lang="en-US" sz="1800" dirty="0"/>
              <a:t>—the Alanya Cable Car continues to function safely and smoothly throughout the year.</a:t>
            </a:r>
          </a:p>
          <a:p>
            <a:pPr marL="0" indent="0" algn="just">
              <a:buNone/>
            </a:pPr>
            <a:endParaRPr lang="tr-TR" sz="1800" dirty="0"/>
          </a:p>
          <a:p>
            <a:pPr marL="0" indent="0" algn="just">
              <a:buNone/>
            </a:pPr>
            <a:endParaRPr lang="tr-TR" sz="1800" dirty="0"/>
          </a:p>
          <a:p>
            <a:pPr marL="0" indent="0" algn="just">
              <a:buNone/>
            </a:pPr>
            <a:endParaRPr lang="tr-TR" sz="1800" dirty="0"/>
          </a:p>
        </p:txBody>
      </p:sp>
      <p:pic>
        <p:nvPicPr>
          <p:cNvPr id="5" name="Resim 4">
            <a:extLst>
              <a:ext uri="{FF2B5EF4-FFF2-40B4-BE49-F238E27FC236}">
                <a16:creationId xmlns:a16="http://schemas.microsoft.com/office/drawing/2014/main" id="{73E4AAD1-A625-FCCA-1A67-435670874E4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016" y="690136"/>
            <a:ext cx="6398467" cy="4353288"/>
          </a:xfrm>
          <a:prstGeom prst="rect">
            <a:avLst/>
          </a:prstGeom>
          <a:noFill/>
          <a:ln>
            <a:noFill/>
          </a:ln>
        </p:spPr>
      </p:pic>
      <p:pic>
        <p:nvPicPr>
          <p:cNvPr id="6" name="Resim 5">
            <a:extLst>
              <a:ext uri="{FF2B5EF4-FFF2-40B4-BE49-F238E27FC236}">
                <a16:creationId xmlns:a16="http://schemas.microsoft.com/office/drawing/2014/main" id="{0A635355-0456-7BCC-8D10-2DF92417410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8998" y="8687007"/>
            <a:ext cx="1080000" cy="1057714"/>
          </a:xfrm>
          <a:prstGeom prst="rect">
            <a:avLst/>
          </a:prstGeom>
          <a:noFill/>
          <a:ln>
            <a:noFill/>
          </a:ln>
        </p:spPr>
      </p:pic>
    </p:spTree>
    <p:extLst>
      <p:ext uri="{BB962C8B-B14F-4D97-AF65-F5344CB8AC3E}">
        <p14:creationId xmlns:p14="http://schemas.microsoft.com/office/powerpoint/2010/main" val="3867586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59000" r="-5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99980" y="94389"/>
            <a:ext cx="6172200" cy="1019908"/>
          </a:xfrm>
        </p:spPr>
        <p:txBody>
          <a:bodyPr>
            <a:normAutofit/>
          </a:bodyPr>
          <a:lstStyle/>
          <a:p>
            <a:r>
              <a:rPr lang="tr-TR" sz="4000" dirty="0">
                <a:latin typeface="Aptos" panose="020B0004020202020204" pitchFamily="34" charset="0"/>
              </a:rPr>
              <a:t>DAMLATAŞ CAVE</a:t>
            </a:r>
          </a:p>
        </p:txBody>
      </p:sp>
      <p:sp>
        <p:nvSpPr>
          <p:cNvPr id="3" name="İçerik Yer Tutucusu 2"/>
          <p:cNvSpPr>
            <a:spLocks noGrp="1"/>
          </p:cNvSpPr>
          <p:nvPr>
            <p:ph idx="1"/>
          </p:nvPr>
        </p:nvSpPr>
        <p:spPr>
          <a:xfrm>
            <a:off x="30311" y="4642952"/>
            <a:ext cx="6641869" cy="3888432"/>
          </a:xfrm>
        </p:spPr>
        <p:txBody>
          <a:bodyPr>
            <a:noAutofit/>
          </a:bodyPr>
          <a:lstStyle/>
          <a:p>
            <a:r>
              <a:rPr lang="en-US" sz="1800" dirty="0" err="1"/>
              <a:t>Damlataş</a:t>
            </a:r>
            <a:r>
              <a:rPr lang="en-US" sz="1800" dirty="0"/>
              <a:t> Cave is a seaside cave located in Alanya, Antalya, about </a:t>
            </a:r>
            <a:r>
              <a:rPr lang="en-US" sz="1800" b="1" dirty="0"/>
              <a:t>3 km from the city center</a:t>
            </a:r>
            <a:r>
              <a:rPr lang="en-US" sz="1800" dirty="0"/>
              <a:t>, on the western shore beneath </a:t>
            </a:r>
            <a:r>
              <a:rPr lang="en-US" sz="1800" b="1" dirty="0"/>
              <a:t>Alanya Castle</a:t>
            </a:r>
            <a:r>
              <a:rPr lang="en-US" sz="1800" dirty="0"/>
              <a:t>.</a:t>
            </a:r>
          </a:p>
          <a:p>
            <a:r>
              <a:rPr lang="en-US" sz="1800" dirty="0"/>
              <a:t>The cave gets its name from the </a:t>
            </a:r>
            <a:r>
              <a:rPr lang="en-US" sz="1800" b="1" dirty="0"/>
              <a:t>dripping water droplets</a:t>
            </a:r>
            <a:r>
              <a:rPr lang="en-US" sz="1800" dirty="0"/>
              <a:t> that continuously fall from its stalactites (</a:t>
            </a:r>
            <a:r>
              <a:rPr lang="en-US" sz="1800" i="1" dirty="0"/>
              <a:t>“</a:t>
            </a:r>
            <a:r>
              <a:rPr lang="en-US" sz="1800" i="1" dirty="0" err="1"/>
              <a:t>Damlataş</a:t>
            </a:r>
            <a:r>
              <a:rPr lang="en-US" sz="1800" i="1" dirty="0"/>
              <a:t>”</a:t>
            </a:r>
            <a:r>
              <a:rPr lang="en-US" sz="1800" dirty="0"/>
              <a:t> means “dripping stone” in Turkish). It was </a:t>
            </a:r>
            <a:r>
              <a:rPr lang="en-US" sz="1800" b="1" dirty="0"/>
              <a:t>discovered by accident in 1948</a:t>
            </a:r>
            <a:r>
              <a:rPr lang="en-US" sz="1800" dirty="0"/>
              <a:t> during the construction of the harbor when a dynamite blast revealed its entrance.</a:t>
            </a:r>
          </a:p>
          <a:p>
            <a:r>
              <a:rPr lang="en-US" sz="1800" dirty="0"/>
              <a:t>Decorated with </a:t>
            </a:r>
            <a:r>
              <a:rPr lang="en-US" sz="1800" b="1" dirty="0"/>
              <a:t>thousands of stunning stalactites and stalagmites</a:t>
            </a:r>
            <a:r>
              <a:rPr lang="en-US" sz="1800" dirty="0"/>
              <a:t>, the cave was immediately taken under protection and opened to tourism after scientific studies were conducted.</a:t>
            </a:r>
          </a:p>
          <a:p>
            <a:r>
              <a:rPr lang="en-US" sz="1800" dirty="0" err="1"/>
              <a:t>Damlataş</a:t>
            </a:r>
            <a:r>
              <a:rPr lang="en-US" sz="1800" dirty="0"/>
              <a:t> Cave is </a:t>
            </a:r>
            <a:r>
              <a:rPr lang="en-US" sz="1800" b="1" dirty="0"/>
              <a:t>the first cave in Türkiye to be opened to tourism</a:t>
            </a:r>
            <a:r>
              <a:rPr lang="en-US" sz="1800" dirty="0"/>
              <a:t> and is also believed to have therapeutic air properties beneficial for people with respiratory conditions, particularly asthma.</a:t>
            </a:r>
          </a:p>
          <a:p>
            <a:pPr indent="0" algn="just">
              <a:lnSpc>
                <a:spcPct val="107000"/>
              </a:lnSpc>
              <a:spcAft>
                <a:spcPts val="800"/>
              </a:spcAft>
              <a:buNone/>
            </a:pPr>
            <a:endParaRPr lang="tr-TR" sz="1800" kern="1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sim 3">
            <a:extLst>
              <a:ext uri="{FF2B5EF4-FFF2-40B4-BE49-F238E27FC236}">
                <a16:creationId xmlns:a16="http://schemas.microsoft.com/office/drawing/2014/main" id="{27B7A814-A5DA-DDF5-F81E-5F4DA4BDFF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9000" y="1185828"/>
            <a:ext cx="5040000" cy="3385593"/>
          </a:xfrm>
          <a:prstGeom prst="rect">
            <a:avLst/>
          </a:prstGeom>
          <a:noFill/>
          <a:ln>
            <a:noFill/>
          </a:ln>
        </p:spPr>
      </p:pic>
      <p:pic>
        <p:nvPicPr>
          <p:cNvPr id="5" name="Resim 4">
            <a:extLst>
              <a:ext uri="{FF2B5EF4-FFF2-40B4-BE49-F238E27FC236}">
                <a16:creationId xmlns:a16="http://schemas.microsoft.com/office/drawing/2014/main" id="{FF7E1F68-C01E-B34D-98D9-97DAA05A23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563" y="8685121"/>
            <a:ext cx="1079500" cy="1126490"/>
          </a:xfrm>
          <a:prstGeom prst="rect">
            <a:avLst/>
          </a:prstGeom>
          <a:noFill/>
          <a:ln>
            <a:noFill/>
          </a:ln>
        </p:spPr>
      </p:pic>
    </p:spTree>
    <p:extLst>
      <p:ext uri="{BB962C8B-B14F-4D97-AF65-F5344CB8AC3E}">
        <p14:creationId xmlns:p14="http://schemas.microsoft.com/office/powerpoint/2010/main" val="3930284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59000" r="-59000" b="-1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04663" y="0"/>
            <a:ext cx="6172200" cy="1019908"/>
          </a:xfrm>
        </p:spPr>
        <p:txBody>
          <a:bodyPr>
            <a:normAutofit/>
          </a:bodyPr>
          <a:lstStyle/>
          <a:p>
            <a:r>
              <a:rPr lang="tr-TR" sz="4000" dirty="0"/>
              <a:t>SIDE ANCIENT CITY</a:t>
            </a:r>
            <a:endParaRPr lang="tr-TR" sz="4000" dirty="0">
              <a:latin typeface="Aptos" panose="020B0004020202020204" pitchFamily="34" charset="0"/>
            </a:endParaRPr>
          </a:p>
        </p:txBody>
      </p:sp>
      <p:sp>
        <p:nvSpPr>
          <p:cNvPr id="3" name="İçerik Yer Tutucusu 2"/>
          <p:cNvSpPr>
            <a:spLocks noGrp="1"/>
          </p:cNvSpPr>
          <p:nvPr>
            <p:ph idx="1"/>
          </p:nvPr>
        </p:nvSpPr>
        <p:spPr>
          <a:xfrm>
            <a:off x="404663" y="6393161"/>
            <a:ext cx="5981687" cy="2880319"/>
          </a:xfrm>
        </p:spPr>
        <p:txBody>
          <a:bodyPr>
            <a:noAutofit/>
          </a:bodyPr>
          <a:lstStyle/>
          <a:p>
            <a:pPr marL="0" indent="0" algn="just">
              <a:buNone/>
            </a:pPr>
            <a:r>
              <a:rPr lang="tr-TR" sz="1800" dirty="0"/>
              <a:t>	</a:t>
            </a:r>
          </a:p>
        </p:txBody>
      </p:sp>
      <p:pic>
        <p:nvPicPr>
          <p:cNvPr id="4" name="Resim 3">
            <a:extLst>
              <a:ext uri="{FF2B5EF4-FFF2-40B4-BE49-F238E27FC236}">
                <a16:creationId xmlns:a16="http://schemas.microsoft.com/office/drawing/2014/main" id="{625B4556-2974-26CD-B5ED-6645C22ABF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800" y="989404"/>
            <a:ext cx="3123445" cy="3839737"/>
          </a:xfrm>
          <a:prstGeom prst="rect">
            <a:avLst/>
          </a:prstGeom>
        </p:spPr>
      </p:pic>
      <p:pic>
        <p:nvPicPr>
          <p:cNvPr id="5" name="Resim 4">
            <a:extLst>
              <a:ext uri="{FF2B5EF4-FFF2-40B4-BE49-F238E27FC236}">
                <a16:creationId xmlns:a16="http://schemas.microsoft.com/office/drawing/2014/main" id="{D021269B-133F-0F8F-A513-768E422189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9250" y="8409384"/>
            <a:ext cx="1079500" cy="1067435"/>
          </a:xfrm>
          <a:prstGeom prst="rect">
            <a:avLst/>
          </a:prstGeom>
          <a:noFill/>
          <a:ln>
            <a:noFill/>
          </a:ln>
        </p:spPr>
      </p:pic>
      <p:sp>
        <p:nvSpPr>
          <p:cNvPr id="7" name="Metin kutusu 6">
            <a:extLst>
              <a:ext uri="{FF2B5EF4-FFF2-40B4-BE49-F238E27FC236}">
                <a16:creationId xmlns:a16="http://schemas.microsoft.com/office/drawing/2014/main" id="{A88DAE2D-0ADF-3FA7-7EEA-51B70097F71C}"/>
              </a:ext>
            </a:extLst>
          </p:cNvPr>
          <p:cNvSpPr txBox="1"/>
          <p:nvPr/>
        </p:nvSpPr>
        <p:spPr>
          <a:xfrm>
            <a:off x="330145" y="4855568"/>
            <a:ext cx="6197710" cy="3693319"/>
          </a:xfrm>
          <a:prstGeom prst="rect">
            <a:avLst/>
          </a:prstGeom>
          <a:noFill/>
        </p:spPr>
        <p:txBody>
          <a:bodyPr wrap="square">
            <a:spAutoFit/>
          </a:bodyPr>
          <a:lstStyle/>
          <a:p>
            <a:pPr>
              <a:buNone/>
            </a:pPr>
            <a:r>
              <a:rPr lang="en-US" dirty="0"/>
              <a:t>The ancient city of </a:t>
            </a:r>
            <a:r>
              <a:rPr lang="en-US" b="1" dirty="0"/>
              <a:t>Side</a:t>
            </a:r>
            <a:r>
              <a:rPr lang="en-US" dirty="0"/>
              <a:t> was founded in the </a:t>
            </a:r>
            <a:r>
              <a:rPr lang="en-US" b="1" dirty="0"/>
              <a:t>7th century BC</a:t>
            </a:r>
            <a:r>
              <a:rPr lang="en-US" dirty="0"/>
              <a:t> and is among the most significant historical settlements in the region. Located in the </a:t>
            </a:r>
            <a:r>
              <a:rPr lang="en-US" b="1" dirty="0"/>
              <a:t>Pamphylia</a:t>
            </a:r>
            <a:r>
              <a:rPr lang="en-US" dirty="0"/>
              <a:t> region, this ancient city first came under the rule of the </a:t>
            </a:r>
            <a:r>
              <a:rPr lang="en-US" b="1" dirty="0"/>
              <a:t>Lydian Kingdom</a:t>
            </a:r>
            <a:r>
              <a:rPr lang="en-US" dirty="0"/>
              <a:t> and remained within its domain for many years.</a:t>
            </a:r>
          </a:p>
          <a:p>
            <a:pPr>
              <a:buNone/>
            </a:pPr>
            <a:r>
              <a:rPr lang="en-US" dirty="0"/>
              <a:t>Later, it became part of the </a:t>
            </a:r>
            <a:r>
              <a:rPr lang="en-US" b="1" dirty="0"/>
              <a:t>Persian Empire</a:t>
            </a:r>
            <a:r>
              <a:rPr lang="en-US" dirty="0"/>
              <a:t>, and after Alexander the Great’s conquest of Anatolia, </a:t>
            </a:r>
            <a:r>
              <a:rPr lang="en-US" b="1" dirty="0"/>
              <a:t>Side</a:t>
            </a:r>
            <a:r>
              <a:rPr lang="en-US" dirty="0"/>
              <a:t> came under the control of the </a:t>
            </a:r>
            <a:r>
              <a:rPr lang="en-US" b="1" dirty="0"/>
              <a:t>Macedonian Kingdom</a:t>
            </a:r>
            <a:r>
              <a:rPr lang="en-US" dirty="0"/>
              <a:t>.</a:t>
            </a:r>
          </a:p>
          <a:p>
            <a:pPr>
              <a:buNone/>
            </a:pPr>
            <a:r>
              <a:rPr lang="en-US" dirty="0"/>
              <a:t>Today, Side is renowned for its impressive ruins such as the </a:t>
            </a:r>
            <a:r>
              <a:rPr lang="en-US" b="1" dirty="0"/>
              <a:t>Temple of Apollo</a:t>
            </a:r>
            <a:r>
              <a:rPr lang="en-US" dirty="0"/>
              <a:t>, </a:t>
            </a:r>
            <a:r>
              <a:rPr lang="en-US" b="1" dirty="0"/>
              <a:t>ancient theatre</a:t>
            </a:r>
            <a:r>
              <a:rPr lang="en-US" dirty="0"/>
              <a:t>, </a:t>
            </a:r>
            <a:r>
              <a:rPr lang="en-US" b="1" dirty="0"/>
              <a:t>Roman baths</a:t>
            </a:r>
            <a:r>
              <a:rPr lang="en-US" dirty="0"/>
              <a:t>, and </a:t>
            </a:r>
            <a:r>
              <a:rPr lang="en-US" b="1" dirty="0"/>
              <a:t>city walls</a:t>
            </a:r>
            <a:r>
              <a:rPr lang="en-US" dirty="0"/>
              <a:t>, all reflecting the grandeur of classical antiquity. It is one of Türkiye’s most visited archaeological sites and an essential part of the region’s cultural heritage.</a:t>
            </a:r>
          </a:p>
        </p:txBody>
      </p:sp>
    </p:spTree>
    <p:extLst>
      <p:ext uri="{BB962C8B-B14F-4D97-AF65-F5344CB8AC3E}">
        <p14:creationId xmlns:p14="http://schemas.microsoft.com/office/powerpoint/2010/main" val="4277918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94000" r="-7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1867" y="272480"/>
            <a:ext cx="6172200" cy="747428"/>
          </a:xfrm>
        </p:spPr>
        <p:txBody>
          <a:bodyPr>
            <a:normAutofit fontScale="90000"/>
          </a:bodyPr>
          <a:lstStyle/>
          <a:p>
            <a:r>
              <a:rPr lang="tr-TR" sz="4000" dirty="0"/>
              <a:t>ASPENDOS ANCIENT THEATRE</a:t>
            </a:r>
            <a:endParaRPr lang="tr-TR" sz="4000" dirty="0">
              <a:latin typeface="Aptos" panose="020B0004020202020204" pitchFamily="34" charset="0"/>
            </a:endParaRPr>
          </a:p>
        </p:txBody>
      </p:sp>
      <p:sp>
        <p:nvSpPr>
          <p:cNvPr id="3" name="İçerik Yer Tutucusu 2"/>
          <p:cNvSpPr>
            <a:spLocks noGrp="1"/>
          </p:cNvSpPr>
          <p:nvPr>
            <p:ph idx="1"/>
          </p:nvPr>
        </p:nvSpPr>
        <p:spPr>
          <a:xfrm>
            <a:off x="380106" y="4448944"/>
            <a:ext cx="6046607" cy="4032448"/>
          </a:xfrm>
        </p:spPr>
        <p:txBody>
          <a:bodyPr>
            <a:noAutofit/>
          </a:bodyPr>
          <a:lstStyle/>
          <a:p>
            <a:r>
              <a:rPr lang="tr-T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t>The </a:t>
            </a:r>
            <a:r>
              <a:rPr lang="en-US" sz="1800" b="1" dirty="0" err="1"/>
              <a:t>Aspendos</a:t>
            </a:r>
            <a:r>
              <a:rPr lang="en-US" sz="1800" b="1" dirty="0"/>
              <a:t> Theatre</a:t>
            </a:r>
            <a:r>
              <a:rPr lang="en-US" sz="1800" dirty="0"/>
              <a:t>, located near the ancient city of </a:t>
            </a:r>
            <a:r>
              <a:rPr lang="en-US" sz="1800" dirty="0" err="1"/>
              <a:t>Aspendos</a:t>
            </a:r>
            <a:r>
              <a:rPr lang="en-US" sz="1800" dirty="0"/>
              <a:t> in Antalya Province, is one of the </a:t>
            </a:r>
            <a:r>
              <a:rPr lang="en-US" sz="1800" b="1" dirty="0"/>
              <a:t>best-preserved Roman theatres in the world</a:t>
            </a:r>
            <a:r>
              <a:rPr lang="en-US" sz="1800" dirty="0"/>
              <a:t>. Built in the </a:t>
            </a:r>
            <a:r>
              <a:rPr lang="en-US" sz="1800" b="1" dirty="0"/>
              <a:t>2nd century AD</a:t>
            </a:r>
            <a:r>
              <a:rPr lang="en-US" sz="1800" dirty="0"/>
              <a:t> during the reign of Emperor </a:t>
            </a:r>
            <a:r>
              <a:rPr lang="en-US" sz="1800" b="1" dirty="0"/>
              <a:t>Marcus Aurelius</a:t>
            </a:r>
            <a:r>
              <a:rPr lang="en-US" sz="1800" dirty="0"/>
              <a:t>, it was designed by the architect </a:t>
            </a:r>
            <a:r>
              <a:rPr lang="en-US" sz="1800" b="1" dirty="0"/>
              <a:t>Zeno</a:t>
            </a:r>
            <a:r>
              <a:rPr lang="en-US" sz="1800" dirty="0"/>
              <a:t>, a native of </a:t>
            </a:r>
            <a:r>
              <a:rPr lang="en-US" sz="1800" dirty="0" err="1"/>
              <a:t>Aspendos</a:t>
            </a:r>
            <a:r>
              <a:rPr lang="en-US" sz="1800" dirty="0"/>
              <a:t>.</a:t>
            </a:r>
          </a:p>
          <a:p>
            <a:r>
              <a:rPr lang="en-US" sz="1800" dirty="0"/>
              <a:t>The theatre could originally accommodate around </a:t>
            </a:r>
            <a:r>
              <a:rPr lang="en-US" sz="1800" b="1" dirty="0"/>
              <a:t>15,000 spectators</a:t>
            </a:r>
            <a:r>
              <a:rPr lang="en-US" sz="1800" dirty="0"/>
              <a:t> and was used for performances, festivals, and public gatherings. Its remarkable </a:t>
            </a:r>
            <a:r>
              <a:rPr lang="en-US" sz="1800" b="1" dirty="0"/>
              <a:t>acoustics and architectural symmetry</a:t>
            </a:r>
            <a:r>
              <a:rPr lang="en-US" sz="1800" dirty="0"/>
              <a:t> have allowed it to remain functional for nearly two millennia.</a:t>
            </a:r>
          </a:p>
          <a:p>
            <a:r>
              <a:rPr lang="en-US" sz="1800" dirty="0"/>
              <a:t>Today, </a:t>
            </a:r>
            <a:r>
              <a:rPr lang="en-US" sz="1800" dirty="0" err="1"/>
              <a:t>Aspendos</a:t>
            </a:r>
            <a:r>
              <a:rPr lang="en-US" sz="1800" dirty="0"/>
              <a:t> Theatre continues to host </a:t>
            </a:r>
            <a:r>
              <a:rPr lang="en-US" sz="1800" b="1" dirty="0"/>
              <a:t>concerts and cultural events</a:t>
            </a:r>
            <a:r>
              <a:rPr lang="en-US" sz="1800" dirty="0"/>
              <a:t>, maintaining its reputation as a symbol of ancient artistry and engineering excellence. It stands as a testament to the grandeur of Roman architecture in Anatolia.</a:t>
            </a:r>
          </a:p>
          <a:p>
            <a:pPr marL="0" indent="0" algn="just">
              <a:buNone/>
            </a:pPr>
            <a:endParaRPr lang="tr-TR" sz="1800" dirty="0"/>
          </a:p>
        </p:txBody>
      </p:sp>
      <p:pic>
        <p:nvPicPr>
          <p:cNvPr id="2052" name="Picture 4" descr="C:\Users\kalite\Desktop\CASTİVAL SİSTEM\Travelife\Etiketler\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3" y="1019908"/>
            <a:ext cx="6046607" cy="3298109"/>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361C23DD-A0FB-D8B6-663E-9371C22776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0928" y="8519583"/>
            <a:ext cx="1079500" cy="1114425"/>
          </a:xfrm>
          <a:prstGeom prst="rect">
            <a:avLst/>
          </a:prstGeom>
          <a:noFill/>
          <a:ln>
            <a:noFill/>
          </a:ln>
        </p:spPr>
      </p:pic>
    </p:spTree>
    <p:extLst>
      <p:ext uri="{BB962C8B-B14F-4D97-AF65-F5344CB8AC3E}">
        <p14:creationId xmlns:p14="http://schemas.microsoft.com/office/powerpoint/2010/main" val="898514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59000" r="-5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19908"/>
          </a:xfrm>
        </p:spPr>
        <p:txBody>
          <a:bodyPr>
            <a:normAutofit/>
          </a:bodyPr>
          <a:lstStyle/>
          <a:p>
            <a:r>
              <a:rPr lang="tr-TR" sz="4000" b="1" dirty="0"/>
              <a:t>MANAVGAT WATERFALL</a:t>
            </a:r>
            <a:endParaRPr lang="tr-TR" sz="4000" dirty="0"/>
          </a:p>
        </p:txBody>
      </p:sp>
      <p:sp>
        <p:nvSpPr>
          <p:cNvPr id="3" name="İçerik Yer Tutucusu 2"/>
          <p:cNvSpPr>
            <a:spLocks noGrp="1"/>
          </p:cNvSpPr>
          <p:nvPr>
            <p:ph idx="1"/>
          </p:nvPr>
        </p:nvSpPr>
        <p:spPr>
          <a:xfrm>
            <a:off x="342900" y="5455782"/>
            <a:ext cx="6353845" cy="3528393"/>
          </a:xfrm>
        </p:spPr>
        <p:txBody>
          <a:bodyPr>
            <a:noAutofit/>
          </a:bodyPr>
          <a:lstStyle/>
          <a:p>
            <a:r>
              <a:rPr lang="en-US" sz="1800" dirty="0"/>
              <a:t>Manavgat Waterfall is located on the </a:t>
            </a:r>
            <a:r>
              <a:rPr lang="en-US" sz="1800" b="1" dirty="0"/>
              <a:t>Manavgat River</a:t>
            </a:r>
            <a:r>
              <a:rPr lang="en-US" sz="1800" dirty="0"/>
              <a:t> in the </a:t>
            </a:r>
            <a:r>
              <a:rPr lang="en-US" sz="1800" b="1" dirty="0"/>
              <a:t>Manavgat district of Antalya</a:t>
            </a:r>
            <a:r>
              <a:rPr lang="en-US" sz="1800" dirty="0"/>
              <a:t>. Although it flows from a relatively low height, it spreads widely and carries a </a:t>
            </a:r>
            <a:r>
              <a:rPr lang="en-US" sz="1800" b="1" dirty="0"/>
              <a:t>strong water flow</a:t>
            </a:r>
            <a:r>
              <a:rPr lang="en-US" sz="1800" dirty="0"/>
              <a:t> across a large area.</a:t>
            </a:r>
          </a:p>
          <a:p>
            <a:r>
              <a:rPr lang="en-US" sz="1800" dirty="0"/>
              <a:t>The area surrounding the waterfall offers </a:t>
            </a:r>
            <a:r>
              <a:rPr lang="en-US" sz="1800" b="1" dirty="0"/>
              <a:t>picnic areas, restaurants, and fish dining facilities</a:t>
            </a:r>
            <a:r>
              <a:rPr lang="en-US" sz="1800" dirty="0"/>
              <a:t>, making it a popular recreation spot for visitors.</a:t>
            </a:r>
          </a:p>
          <a:p>
            <a:r>
              <a:rPr lang="en-US" sz="1800" dirty="0"/>
              <a:t>As of </a:t>
            </a:r>
            <a:r>
              <a:rPr lang="en-US" sz="1800" b="1" dirty="0"/>
              <a:t>March 15, 2023</a:t>
            </a:r>
            <a:r>
              <a:rPr lang="en-US" sz="1800" dirty="0"/>
              <a:t>, by presidential decree, the waterfall and its surrounding region have been officially designated as a </a:t>
            </a:r>
            <a:r>
              <a:rPr lang="en-US" sz="1800" b="1" dirty="0"/>
              <a:t>“Strictly Protected Sensitive Area”</a:t>
            </a:r>
            <a:r>
              <a:rPr lang="en-US" sz="1800" dirty="0"/>
              <a:t>, recognizing its environmental and natural importance for conservation.</a:t>
            </a:r>
          </a:p>
          <a:p>
            <a:pPr marL="0" indent="0" algn="just">
              <a:buNone/>
            </a:pPr>
            <a:endParaRPr lang="tr-TR" sz="1800" dirty="0"/>
          </a:p>
          <a:p>
            <a:pPr marL="0" indent="0" algn="just">
              <a:buNone/>
            </a:pPr>
            <a:endParaRPr lang="tr-TR" sz="1800" dirty="0"/>
          </a:p>
        </p:txBody>
      </p:sp>
      <p:pic>
        <p:nvPicPr>
          <p:cNvPr id="4" name="Resim 3">
            <a:extLst>
              <a:ext uri="{FF2B5EF4-FFF2-40B4-BE49-F238E27FC236}">
                <a16:creationId xmlns:a16="http://schemas.microsoft.com/office/drawing/2014/main" id="{1265FB3C-5D67-2832-661A-F3C5A2C02F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9000" y="1496616"/>
            <a:ext cx="5040000" cy="3782000"/>
          </a:xfrm>
          <a:prstGeom prst="rect">
            <a:avLst/>
          </a:prstGeom>
          <a:noFill/>
          <a:ln>
            <a:noFill/>
          </a:ln>
        </p:spPr>
      </p:pic>
      <p:pic>
        <p:nvPicPr>
          <p:cNvPr id="5" name="Resim 4">
            <a:extLst>
              <a:ext uri="{FF2B5EF4-FFF2-40B4-BE49-F238E27FC236}">
                <a16:creationId xmlns:a16="http://schemas.microsoft.com/office/drawing/2014/main" id="{4C3E31A2-A27C-84A7-DA12-1A7AECAC776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9250" y="8615241"/>
            <a:ext cx="1079500" cy="1092200"/>
          </a:xfrm>
          <a:prstGeom prst="rect">
            <a:avLst/>
          </a:prstGeom>
          <a:noFill/>
          <a:ln>
            <a:noFill/>
          </a:ln>
        </p:spPr>
      </p:pic>
    </p:spTree>
    <p:extLst>
      <p:ext uri="{BB962C8B-B14F-4D97-AF65-F5344CB8AC3E}">
        <p14:creationId xmlns:p14="http://schemas.microsoft.com/office/powerpoint/2010/main" val="54677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l="-8000" r="-8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548680" y="169246"/>
            <a:ext cx="6172200" cy="811885"/>
          </a:xfrm>
          <a:blipFill>
            <a:blip r:embed="rId3">
              <a:alphaModFix amt="15000"/>
            </a:blip>
            <a:tile tx="0" ty="0" sx="100000" sy="100000" flip="none" algn="tl"/>
          </a:blipFill>
        </p:spPr>
        <p:txBody>
          <a:bodyPr>
            <a:normAutofit/>
          </a:bodyPr>
          <a:lstStyle/>
          <a:p>
            <a:r>
              <a:rPr lang="tr-TR" sz="3200" dirty="0"/>
              <a:t>HOW TO GET THERE?</a:t>
            </a:r>
            <a:endParaRPr lang="tr-TR" sz="3200" b="1" dirty="0">
              <a:latin typeface="Aptos" panose="020B0004020202020204" pitchFamily="34" charset="0"/>
            </a:endParaRPr>
          </a:p>
        </p:txBody>
      </p:sp>
      <p:sp>
        <p:nvSpPr>
          <p:cNvPr id="3" name="İçerik Yer Tutucusu 2"/>
          <p:cNvSpPr>
            <a:spLocks noGrp="1"/>
          </p:cNvSpPr>
          <p:nvPr>
            <p:ph idx="1"/>
          </p:nvPr>
        </p:nvSpPr>
        <p:spPr>
          <a:xfrm>
            <a:off x="450391" y="920552"/>
            <a:ext cx="6074432" cy="8208912"/>
          </a:xfrm>
        </p:spPr>
        <p:txBody>
          <a:bodyPr>
            <a:noAutofit/>
          </a:bodyPr>
          <a:lstStyle/>
          <a:p>
            <a:r>
              <a:rPr lang="en-US" sz="1600" b="1" dirty="0"/>
              <a:t>ALANYA CASTLE</a:t>
            </a:r>
            <a:br>
              <a:rPr lang="en-US" sz="1600" dirty="0"/>
            </a:br>
            <a:r>
              <a:rPr lang="en-US" sz="1600" dirty="0"/>
              <a:t>Take a </a:t>
            </a:r>
            <a:r>
              <a:rPr lang="en-US" sz="1600" dirty="0" err="1"/>
              <a:t>Konaklı</a:t>
            </a:r>
            <a:r>
              <a:rPr lang="en-US" sz="1600" dirty="0"/>
              <a:t> bus from in front of the hotel to Alanya city center. From there, you can reach the castle either by the </a:t>
            </a:r>
            <a:r>
              <a:rPr lang="en-US" sz="1600" b="1" dirty="0"/>
              <a:t>Alanya Cable Car (from </a:t>
            </a:r>
            <a:r>
              <a:rPr lang="en-US" sz="1600" b="1" dirty="0" err="1"/>
              <a:t>Damlataş</a:t>
            </a:r>
            <a:r>
              <a:rPr lang="en-US" sz="1600" b="1" dirty="0"/>
              <a:t>)</a:t>
            </a:r>
            <a:r>
              <a:rPr lang="en-US" sz="1600" dirty="0"/>
              <a:t> or local buses going up to the castle.</a:t>
            </a:r>
          </a:p>
          <a:p>
            <a:r>
              <a:rPr lang="en-US" sz="1600" b="1" dirty="0"/>
              <a:t>ALANYA HARBOR – KIZILKULE (RED TOWER)</a:t>
            </a:r>
            <a:br>
              <a:rPr lang="en-US" sz="1600" dirty="0"/>
            </a:br>
            <a:r>
              <a:rPr lang="en-US" sz="1600" dirty="0"/>
              <a:t>Take a </a:t>
            </a:r>
            <a:r>
              <a:rPr lang="en-US" sz="1600" dirty="0" err="1"/>
              <a:t>Konaklı</a:t>
            </a:r>
            <a:r>
              <a:rPr lang="en-US" sz="1600" dirty="0"/>
              <a:t> bus from in front of the hotel to Alanya city center. Then take a local bus heading to the </a:t>
            </a:r>
            <a:r>
              <a:rPr lang="en-US" sz="1600" b="1" dirty="0"/>
              <a:t>harbor area</a:t>
            </a:r>
            <a:r>
              <a:rPr lang="en-US" sz="1600" dirty="0"/>
              <a:t>.</a:t>
            </a:r>
          </a:p>
          <a:p>
            <a:r>
              <a:rPr lang="en-US" sz="1600" b="1" dirty="0"/>
              <a:t>MANAVGAT – SIDE</a:t>
            </a:r>
            <a:br>
              <a:rPr lang="en-US" sz="1600" dirty="0"/>
            </a:br>
            <a:r>
              <a:rPr lang="en-US" sz="1600" dirty="0"/>
              <a:t>From the main road in front of the hotel, take a bus heading toward </a:t>
            </a:r>
            <a:r>
              <a:rPr lang="en-US" sz="1600" b="1" dirty="0"/>
              <a:t>Antalya</a:t>
            </a:r>
            <a:r>
              <a:rPr lang="en-US" sz="1600" dirty="0"/>
              <a:t>. It takes about </a:t>
            </a:r>
            <a:r>
              <a:rPr lang="en-US" sz="1600" b="1" dirty="0"/>
              <a:t>1.5 hours</a:t>
            </a:r>
            <a:r>
              <a:rPr lang="en-US" sz="1600" dirty="0"/>
              <a:t> to reach </a:t>
            </a:r>
            <a:r>
              <a:rPr lang="en-US" sz="1600" b="1" dirty="0"/>
              <a:t>Manavgat or Side</a:t>
            </a:r>
            <a:r>
              <a:rPr lang="en-US" sz="1600" dirty="0"/>
              <a:t> town centers.</a:t>
            </a:r>
          </a:p>
          <a:p>
            <a:r>
              <a:rPr lang="en-US" sz="1600" b="1" dirty="0"/>
              <a:t>ANTALYA</a:t>
            </a:r>
            <a:br>
              <a:rPr lang="en-US" sz="1600" dirty="0"/>
            </a:br>
            <a:r>
              <a:rPr lang="en-US" sz="1600" dirty="0"/>
              <a:t>From the main road, take a bus to the </a:t>
            </a:r>
            <a:r>
              <a:rPr lang="en-US" sz="1600" b="1" dirty="0"/>
              <a:t>bus terminal (</a:t>
            </a:r>
            <a:r>
              <a:rPr lang="en-US" sz="1600" b="1" dirty="0" err="1"/>
              <a:t>otogar</a:t>
            </a:r>
            <a:r>
              <a:rPr lang="en-US" sz="1600" b="1" dirty="0"/>
              <a:t>)</a:t>
            </a:r>
            <a:r>
              <a:rPr lang="en-US" sz="1600" dirty="0"/>
              <a:t>. Antalya city center can be reached in approximately </a:t>
            </a:r>
            <a:r>
              <a:rPr lang="en-US" sz="1600" b="1" dirty="0"/>
              <a:t>2.5 hours</a:t>
            </a:r>
            <a:r>
              <a:rPr lang="en-US" sz="1600" dirty="0"/>
              <a:t> by intercity buses.</a:t>
            </a:r>
          </a:p>
          <a:p>
            <a:r>
              <a:rPr lang="en-US" sz="1600" b="1" dirty="0"/>
              <a:t>ANTALYA – GAZİPAŞA AIRPORTS</a:t>
            </a:r>
            <a:br>
              <a:rPr lang="en-US" sz="1600" dirty="0"/>
            </a:br>
            <a:r>
              <a:rPr lang="en-US" sz="1600" dirty="0"/>
              <a:t>Guests can reach </a:t>
            </a:r>
            <a:r>
              <a:rPr lang="en-US" sz="1600" b="1" dirty="0"/>
              <a:t>Antalya Airport</a:t>
            </a:r>
            <a:r>
              <a:rPr lang="en-US" sz="1600" dirty="0"/>
              <a:t> in about </a:t>
            </a:r>
            <a:r>
              <a:rPr lang="en-US" sz="1600" b="1" dirty="0"/>
              <a:t>2 hours</a:t>
            </a:r>
            <a:r>
              <a:rPr lang="en-US" sz="1600" dirty="0"/>
              <a:t> and </a:t>
            </a:r>
            <a:r>
              <a:rPr lang="en-US" sz="1600" b="1" dirty="0" err="1"/>
              <a:t>Gazipaşa</a:t>
            </a:r>
            <a:r>
              <a:rPr lang="en-US" sz="1600" b="1" dirty="0"/>
              <a:t> Airport</a:t>
            </a:r>
            <a:r>
              <a:rPr lang="en-US" sz="1600" dirty="0"/>
              <a:t> in about </a:t>
            </a:r>
            <a:r>
              <a:rPr lang="en-US" sz="1600" b="1" dirty="0"/>
              <a:t>1 hour</a:t>
            </a:r>
            <a:r>
              <a:rPr lang="en-US" sz="1600" dirty="0"/>
              <a:t> using </a:t>
            </a:r>
            <a:r>
              <a:rPr lang="en-US" sz="1600" b="1" dirty="0"/>
              <a:t>transfer vehicles arranged by their travel agencies</a:t>
            </a:r>
            <a:r>
              <a:rPr lang="en-US" sz="1600" dirty="0"/>
              <a:t>.</a:t>
            </a:r>
          </a:p>
          <a:p>
            <a:r>
              <a:rPr lang="en-US" sz="1600" b="1" dirty="0"/>
              <a:t>ALANYUM SHOPPING MALL</a:t>
            </a:r>
            <a:br>
              <a:rPr lang="en-US" sz="1600" dirty="0"/>
            </a:br>
            <a:r>
              <a:rPr lang="en-US" sz="1600" dirty="0"/>
              <a:t>Take a </a:t>
            </a:r>
            <a:r>
              <a:rPr lang="en-US" sz="1600" dirty="0" err="1"/>
              <a:t>Konaklı</a:t>
            </a:r>
            <a:r>
              <a:rPr lang="en-US" sz="1600" dirty="0"/>
              <a:t> bus from in front of the hotel to Alanya city center, then transfer to a local bus heading to </a:t>
            </a:r>
            <a:r>
              <a:rPr lang="en-US" sz="1600" b="1" dirty="0" err="1"/>
              <a:t>Alanyum</a:t>
            </a:r>
            <a:r>
              <a:rPr lang="en-US" sz="1600" b="1" dirty="0"/>
              <a:t> Shopping Mall</a:t>
            </a:r>
            <a:r>
              <a:rPr lang="en-US" sz="1600" dirty="0"/>
              <a:t>.</a:t>
            </a:r>
          </a:p>
          <a:p>
            <a:r>
              <a:rPr lang="en-US" sz="1600" b="1" i="1" dirty="0"/>
              <a:t>Public transportation</a:t>
            </a:r>
            <a:r>
              <a:rPr lang="en-US" sz="1600" dirty="0"/>
              <a:t> within the city is provided by </a:t>
            </a:r>
            <a:r>
              <a:rPr lang="en-US" sz="1600" b="1" dirty="0"/>
              <a:t>regulated minibuses</a:t>
            </a:r>
            <a:r>
              <a:rPr lang="en-US" sz="1600" dirty="0"/>
              <a:t> or </a:t>
            </a:r>
            <a:r>
              <a:rPr lang="en-US" sz="1600" b="1" dirty="0"/>
              <a:t>municipal buses</a:t>
            </a:r>
            <a:r>
              <a:rPr lang="en-US" sz="1600" dirty="0"/>
              <a:t> using </a:t>
            </a:r>
            <a:r>
              <a:rPr lang="en-US" sz="1600" b="1" dirty="0"/>
              <a:t>Kent Cards</a:t>
            </a:r>
            <a:r>
              <a:rPr lang="en-US" sz="1600" dirty="0"/>
              <a:t>.</a:t>
            </a:r>
            <a:br>
              <a:rPr lang="en-US" sz="1600" dirty="0"/>
            </a:br>
            <a:r>
              <a:rPr lang="en-US" sz="1600" b="1" i="1" dirty="0"/>
              <a:t>Guests</a:t>
            </a:r>
            <a:r>
              <a:rPr lang="en-US" sz="1600" dirty="0"/>
              <a:t> may also use the </a:t>
            </a:r>
            <a:r>
              <a:rPr lang="en-US" sz="1600" b="1" dirty="0"/>
              <a:t>nearby taxi stands</a:t>
            </a:r>
            <a:r>
              <a:rPr lang="en-US" sz="1600" dirty="0"/>
              <a:t> for direct transportation.</a:t>
            </a:r>
          </a:p>
          <a:p>
            <a:pPr marL="0" indent="0" algn="ctr">
              <a:buNone/>
            </a:pPr>
            <a:endParaRPr lang="tr-TR" sz="1600" dirty="0">
              <a:latin typeface="Aptos" panose="020B0004020202020204" pitchFamily="34" charset="0"/>
            </a:endParaRPr>
          </a:p>
        </p:txBody>
      </p:sp>
    </p:spTree>
    <p:extLst>
      <p:ext uri="{BB962C8B-B14F-4D97-AF65-F5344CB8AC3E}">
        <p14:creationId xmlns:p14="http://schemas.microsoft.com/office/powerpoint/2010/main" val="3904957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l="-63000" r="-63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811885"/>
          </a:xfrm>
        </p:spPr>
        <p:txBody>
          <a:bodyPr>
            <a:normAutofit/>
          </a:bodyPr>
          <a:lstStyle/>
          <a:p>
            <a:r>
              <a:rPr lang="tr-TR" sz="3600" dirty="0"/>
              <a:t>LOCAL MARKETS (BAZAARS)</a:t>
            </a:r>
            <a:endParaRPr lang="tr-TR" sz="3600" dirty="0">
              <a:latin typeface="Aptos" panose="020B0004020202020204" pitchFamily="34" charset="0"/>
            </a:endParaRPr>
          </a:p>
        </p:txBody>
      </p:sp>
      <p:sp>
        <p:nvSpPr>
          <p:cNvPr id="3" name="İçerik Yer Tutucusu 2"/>
          <p:cNvSpPr>
            <a:spLocks noGrp="1"/>
          </p:cNvSpPr>
          <p:nvPr>
            <p:ph idx="1"/>
          </p:nvPr>
        </p:nvSpPr>
        <p:spPr>
          <a:xfrm>
            <a:off x="188640" y="920552"/>
            <a:ext cx="6552728" cy="2880320"/>
          </a:xfrm>
        </p:spPr>
        <p:txBody>
          <a:bodyPr>
            <a:noAutofit/>
          </a:bodyPr>
          <a:lstStyle/>
          <a:p>
            <a:r>
              <a:rPr lang="en-US" sz="1800" b="1" dirty="0"/>
              <a:t>FRIDAY MARKET</a:t>
            </a:r>
            <a:endParaRPr lang="en-US" sz="1800" dirty="0"/>
          </a:p>
          <a:p>
            <a:r>
              <a:rPr lang="en-US" sz="1800" dirty="0"/>
              <a:t>The </a:t>
            </a:r>
            <a:r>
              <a:rPr lang="en-US" sz="1800" b="1" dirty="0"/>
              <a:t>Friday Market (Cuma </a:t>
            </a:r>
            <a:r>
              <a:rPr lang="en-US" sz="1800" b="1" dirty="0" err="1"/>
              <a:t>Pazarı</a:t>
            </a:r>
            <a:r>
              <a:rPr lang="en-US" sz="1800" b="1" dirty="0"/>
              <a:t>)</a:t>
            </a:r>
            <a:r>
              <a:rPr lang="en-US" sz="1800" dirty="0"/>
              <a:t> is set up every </a:t>
            </a:r>
            <a:r>
              <a:rPr lang="en-US" sz="1800" b="1" dirty="0"/>
              <a:t>Friday</a:t>
            </a:r>
            <a:r>
              <a:rPr lang="en-US" sz="1800" dirty="0"/>
              <a:t> on </a:t>
            </a:r>
            <a:r>
              <a:rPr lang="en-US" sz="1800" b="1" dirty="0" err="1"/>
              <a:t>Şekerhane</a:t>
            </a:r>
            <a:r>
              <a:rPr lang="en-US" sz="1800" b="1" dirty="0"/>
              <a:t>, Sinanoğlu Street</a:t>
            </a:r>
            <a:r>
              <a:rPr lang="en-US" sz="1800" dirty="0"/>
              <a:t>.</a:t>
            </a:r>
            <a:br>
              <a:rPr lang="en-US" sz="1800" dirty="0"/>
            </a:br>
            <a:r>
              <a:rPr lang="en-US" sz="1800" dirty="0"/>
              <a:t>It is one of Alanya’s most vibrant and popular local markets where you can find </a:t>
            </a:r>
            <a:r>
              <a:rPr lang="en-US" sz="1800" b="1" dirty="0"/>
              <a:t>fresh fruits, vegetables, clothing, spices, souvenirs, and local products</a:t>
            </a:r>
            <a:r>
              <a:rPr lang="en-US" sz="1800" dirty="0"/>
              <a:t>.</a:t>
            </a:r>
          </a:p>
          <a:p>
            <a:r>
              <a:rPr lang="en-US" sz="1800" dirty="0"/>
              <a:t>You can reach the market from the hotel </a:t>
            </a:r>
            <a:r>
              <a:rPr lang="en-US" sz="1800" b="1" dirty="0"/>
              <a:t>on foot in about 15–20 minutes</a:t>
            </a:r>
            <a:r>
              <a:rPr lang="en-US" sz="1800" dirty="0"/>
              <a:t>.</a:t>
            </a:r>
            <a:br>
              <a:rPr lang="en-US" sz="1800" dirty="0"/>
            </a:br>
            <a:r>
              <a:rPr lang="en-US" sz="1800" dirty="0"/>
              <a:t>It is also easily accessible by </a:t>
            </a:r>
            <a:r>
              <a:rPr lang="en-US" sz="1800" b="1" dirty="0"/>
              <a:t>local minibuses or buses</a:t>
            </a:r>
            <a:r>
              <a:rPr lang="en-US" sz="1800" dirty="0"/>
              <a:t> operating throughout Alanya and nearby areas.</a:t>
            </a:r>
          </a:p>
          <a:p>
            <a:pPr marL="0" indent="0" algn="ctr">
              <a:buNone/>
            </a:pPr>
            <a:endParaRPr lang="tr-TR" sz="1800" b="1" dirty="0">
              <a:solidFill>
                <a:schemeClr val="accent3">
                  <a:lumMod val="50000"/>
                </a:schemeClr>
              </a:solidFill>
              <a:latin typeface="Aptos" panose="020B0004020202020204" pitchFamily="34" charset="0"/>
            </a:endParaRPr>
          </a:p>
        </p:txBody>
      </p:sp>
      <p:pic>
        <p:nvPicPr>
          <p:cNvPr id="4" name="Resim 3"/>
          <p:cNvPicPr>
            <a:picLocks noChangeAspect="1"/>
          </p:cNvPicPr>
          <p:nvPr/>
        </p:nvPicPr>
        <p:blipFill>
          <a:blip r:embed="rId3"/>
          <a:stretch>
            <a:fillRect/>
          </a:stretch>
        </p:blipFill>
        <p:spPr>
          <a:xfrm>
            <a:off x="1988840" y="4016896"/>
            <a:ext cx="3044188" cy="3034431"/>
          </a:xfrm>
          <a:prstGeom prst="rect">
            <a:avLst/>
          </a:prstGeom>
        </p:spPr>
      </p:pic>
      <p:sp>
        <p:nvSpPr>
          <p:cNvPr id="5" name="İçerik Yer Tutucusu 2"/>
          <p:cNvSpPr txBox="1">
            <a:spLocks/>
          </p:cNvSpPr>
          <p:nvPr/>
        </p:nvSpPr>
        <p:spPr>
          <a:xfrm>
            <a:off x="440668" y="7401272"/>
            <a:ext cx="6074432" cy="22322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a:t>ALANYA LOCAL MARKETS</a:t>
            </a:r>
            <a:endParaRPr lang="en-US" sz="2000"/>
          </a:p>
          <a:p>
            <a:r>
              <a:rPr lang="en-US" sz="2000"/>
              <a:t>For detailed information about other </a:t>
            </a:r>
            <a:r>
              <a:rPr lang="en-US" sz="2000" b="1"/>
              <a:t>local bazaars in Alanya</a:t>
            </a:r>
            <a:r>
              <a:rPr lang="en-US" sz="2000"/>
              <a:t>, you can </a:t>
            </a:r>
            <a:r>
              <a:rPr lang="en-US" sz="2000" b="1"/>
              <a:t>scan the QR code</a:t>
            </a:r>
            <a:r>
              <a:rPr lang="en-US" sz="2000"/>
              <a:t> provided.</a:t>
            </a:r>
            <a:br>
              <a:rPr lang="en-US" sz="2000"/>
            </a:br>
            <a:r>
              <a:rPr lang="en-US" sz="2000"/>
              <a:t>It will guide you to an updated list of </a:t>
            </a:r>
            <a:r>
              <a:rPr lang="en-US" sz="2000" b="1"/>
              <a:t>market days, locations, and transportation options</a:t>
            </a:r>
            <a:r>
              <a:rPr lang="en-US" sz="2000"/>
              <a:t> throughout the Alanya region.</a:t>
            </a:r>
          </a:p>
        </p:txBody>
      </p:sp>
    </p:spTree>
    <p:extLst>
      <p:ext uri="{BB962C8B-B14F-4D97-AF65-F5344CB8AC3E}">
        <p14:creationId xmlns:p14="http://schemas.microsoft.com/office/powerpoint/2010/main" val="4168127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79000" r="-7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60534"/>
            <a:ext cx="6172200" cy="1292066"/>
          </a:xfrm>
          <a:blipFill>
            <a:blip r:embed="rId3">
              <a:alphaModFix amt="15000"/>
            </a:blip>
            <a:tile tx="0" ty="0" sx="100000" sy="100000" flip="none" algn="tl"/>
          </a:blipFill>
        </p:spPr>
        <p:txBody>
          <a:bodyPr>
            <a:normAutofit fontScale="90000"/>
          </a:bodyPr>
          <a:lstStyle/>
          <a:p>
            <a:br>
              <a:rPr lang="tr-TR" sz="3600" b="1" dirty="0"/>
            </a:br>
            <a:r>
              <a:rPr lang="tr-TR" sz="3600" b="1" dirty="0"/>
              <a:t>CULTURAL INFORMATION</a:t>
            </a:r>
            <a:br>
              <a:rPr lang="tr-TR" sz="3600" dirty="0"/>
            </a:br>
            <a:endParaRPr lang="tr-TR" sz="3600" dirty="0">
              <a:latin typeface="Aptos" panose="020B0004020202020204" pitchFamily="34" charset="0"/>
            </a:endParaRPr>
          </a:p>
        </p:txBody>
      </p:sp>
      <p:sp>
        <p:nvSpPr>
          <p:cNvPr id="3" name="İçerik Yer Tutucusu 2"/>
          <p:cNvSpPr>
            <a:spLocks noGrp="1"/>
          </p:cNvSpPr>
          <p:nvPr>
            <p:ph idx="1"/>
          </p:nvPr>
        </p:nvSpPr>
        <p:spPr>
          <a:xfrm>
            <a:off x="3429000" y="5981804"/>
            <a:ext cx="3168352" cy="3024337"/>
          </a:xfrm>
        </p:spPr>
        <p:txBody>
          <a:bodyPr>
            <a:noAutofit/>
          </a:bodyPr>
          <a:lstStyle/>
          <a:p>
            <a:pPr marL="0" indent="0" algn="just">
              <a:buNone/>
            </a:pPr>
            <a:r>
              <a:rPr lang="en-US" sz="1800" dirty="0"/>
              <a:t>In Türkiye, a unique type of </a:t>
            </a:r>
            <a:r>
              <a:rPr lang="en-US" sz="1800" b="1" dirty="0"/>
              <a:t>black tea</a:t>
            </a:r>
            <a:r>
              <a:rPr lang="en-US" sz="1800" dirty="0"/>
              <a:t> is cultivated along the </a:t>
            </a:r>
            <a:r>
              <a:rPr lang="en-US" sz="1800" b="1" dirty="0"/>
              <a:t>Eastern Black Sea coast</a:t>
            </a:r>
            <a:r>
              <a:rPr lang="en-US" sz="1800" dirty="0"/>
              <a:t>.</a:t>
            </a:r>
            <a:br>
              <a:rPr lang="en-US" sz="1800" dirty="0"/>
            </a:br>
            <a:r>
              <a:rPr lang="en-US" sz="1800" dirty="0"/>
              <a:t>Commonly known as </a:t>
            </a:r>
            <a:r>
              <a:rPr lang="en-US" sz="1800" b="1" dirty="0"/>
              <a:t>Turkish tea</a:t>
            </a:r>
            <a:r>
              <a:rPr lang="en-US" sz="1800" dirty="0"/>
              <a:t>, it is brewed with </a:t>
            </a:r>
            <a:r>
              <a:rPr lang="en-US" sz="1800" b="1" dirty="0"/>
              <a:t>fine roasted black tea leaves</a:t>
            </a:r>
            <a:r>
              <a:rPr lang="en-US" sz="1800" dirty="0"/>
              <a:t> and traditionally served in </a:t>
            </a:r>
            <a:r>
              <a:rPr lang="en-US" sz="1800" b="1" dirty="0"/>
              <a:t>small tulip-shaped glasses</a:t>
            </a:r>
            <a:r>
              <a:rPr lang="en-US" sz="1800" dirty="0"/>
              <a:t> called </a:t>
            </a:r>
            <a:r>
              <a:rPr lang="en-US" sz="1800" i="1" dirty="0"/>
              <a:t>“</a:t>
            </a:r>
            <a:r>
              <a:rPr lang="en-US" sz="1800" i="1" dirty="0" err="1"/>
              <a:t>ince</a:t>
            </a:r>
            <a:r>
              <a:rPr lang="en-US" sz="1800" i="1" dirty="0"/>
              <a:t> belli”</a:t>
            </a:r>
            <a:r>
              <a:rPr lang="en-US" sz="1800" dirty="0"/>
              <a:t>, which highlight its deep color and aroma.</a:t>
            </a:r>
          </a:p>
          <a:p>
            <a:pPr marL="0" indent="0" algn="just">
              <a:buNone/>
            </a:pPr>
            <a:endParaRPr lang="tr-TR" sz="1800" dirty="0">
              <a:latin typeface="Aptos" panose="020B0004020202020204" pitchFamily="34" charset="0"/>
            </a:endParaRPr>
          </a:p>
        </p:txBody>
      </p:sp>
      <p:pic>
        <p:nvPicPr>
          <p:cNvPr id="5" name="Resim 4">
            <a:extLst>
              <a:ext uri="{FF2B5EF4-FFF2-40B4-BE49-F238E27FC236}">
                <a16:creationId xmlns:a16="http://schemas.microsoft.com/office/drawing/2014/main" id="{88F45C1B-5790-221C-AB51-3D51EE621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672" y="1712640"/>
            <a:ext cx="6038428" cy="3744416"/>
          </a:xfrm>
          <a:prstGeom prst="rect">
            <a:avLst/>
          </a:prstGeom>
        </p:spPr>
      </p:pic>
      <p:pic>
        <p:nvPicPr>
          <p:cNvPr id="7" name="Resim 6">
            <a:extLst>
              <a:ext uri="{FF2B5EF4-FFF2-40B4-BE49-F238E27FC236}">
                <a16:creationId xmlns:a16="http://schemas.microsoft.com/office/drawing/2014/main" id="{A6A5B3DC-C7A9-F06E-12DA-686DAD000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72" y="5817096"/>
            <a:ext cx="2705100" cy="2728639"/>
          </a:xfrm>
          <a:prstGeom prst="rect">
            <a:avLst/>
          </a:prstGeom>
        </p:spPr>
      </p:pic>
      <p:sp>
        <p:nvSpPr>
          <p:cNvPr id="9" name="Metin kutusu 8">
            <a:extLst>
              <a:ext uri="{FF2B5EF4-FFF2-40B4-BE49-F238E27FC236}">
                <a16:creationId xmlns:a16="http://schemas.microsoft.com/office/drawing/2014/main" id="{B6613765-35E9-7B5B-7597-151B4849B5A3}"/>
              </a:ext>
            </a:extLst>
          </p:cNvPr>
          <p:cNvSpPr txBox="1"/>
          <p:nvPr/>
        </p:nvSpPr>
        <p:spPr>
          <a:xfrm>
            <a:off x="1479662" y="922476"/>
            <a:ext cx="4032448" cy="461665"/>
          </a:xfrm>
          <a:prstGeom prst="rect">
            <a:avLst/>
          </a:prstGeom>
          <a:noFill/>
        </p:spPr>
        <p:txBody>
          <a:bodyPr wrap="square">
            <a:spAutoFit/>
          </a:bodyPr>
          <a:lstStyle/>
          <a:p>
            <a:pPr algn="ctr"/>
            <a:r>
              <a:rPr lang="tr-TR" sz="2400"/>
              <a:t>TURKISH TEA</a:t>
            </a:r>
            <a:endParaRPr lang="tr-TR" sz="2400" b="1" dirty="0">
              <a:latin typeface="Aptos" panose="020B0004020202020204" pitchFamily="34" charset="0"/>
            </a:endParaRPr>
          </a:p>
        </p:txBody>
      </p:sp>
    </p:spTree>
    <p:extLst>
      <p:ext uri="{BB962C8B-B14F-4D97-AF65-F5344CB8AC3E}">
        <p14:creationId xmlns:p14="http://schemas.microsoft.com/office/powerpoint/2010/main" val="2513737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90000" r="-11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b="1" dirty="0"/>
              <a:t>REPUBLİC OF TÜRKİYE</a:t>
            </a:r>
            <a:endParaRPr lang="tr-TR" b="1" dirty="0">
              <a:latin typeface="Aptos" panose="020B0004020202020204" pitchFamily="34" charset="0"/>
            </a:endParaRPr>
          </a:p>
        </p:txBody>
      </p:sp>
      <p:sp>
        <p:nvSpPr>
          <p:cNvPr id="3" name="İçerik Yer Tutucusu 2"/>
          <p:cNvSpPr>
            <a:spLocks noGrp="1"/>
          </p:cNvSpPr>
          <p:nvPr>
            <p:ph idx="1"/>
          </p:nvPr>
        </p:nvSpPr>
        <p:spPr>
          <a:xfrm>
            <a:off x="394419" y="5095107"/>
            <a:ext cx="6120681" cy="4414194"/>
          </a:xfrm>
        </p:spPr>
        <p:txBody>
          <a:bodyPr>
            <a:noAutofit/>
          </a:bodyPr>
          <a:lstStyle/>
          <a:p>
            <a:r>
              <a:rPr lang="en-US" sz="1800" b="1" dirty="0"/>
              <a:t>ESTABLISHMENT OF THE REPUBLIC OF TÜRKİYE</a:t>
            </a:r>
            <a:endParaRPr lang="en-US" sz="1800" dirty="0"/>
          </a:p>
          <a:p>
            <a:r>
              <a:rPr lang="en-US" sz="1800" dirty="0"/>
              <a:t>After the National War of Independence, which began on May 19, 1919, the First Grand National Assembly of Türkiye convened under the leadership of Mustafa Kemal Atatürk on April 23, 1920.</a:t>
            </a:r>
            <a:br>
              <a:rPr lang="en-US" sz="1800" dirty="0"/>
            </a:br>
            <a:r>
              <a:rPr lang="en-US" sz="1800" dirty="0"/>
              <a:t>With the adoption of the first constitution on January 20, 1921, it was declared that “Sovereignty unconditionally belongs to the nation. The legislative and executive powers are vested in the Grand National Assembly on behalf of the Turkish nation.”</a:t>
            </a:r>
            <a:br>
              <a:rPr lang="en-US" sz="1800" dirty="0"/>
            </a:br>
            <a:r>
              <a:rPr lang="en-US" sz="1800" dirty="0"/>
              <a:t>On April 23, 1921, with Law No. 112, the first anniversary of the Assembly’s opening was declared a national holiday.</a:t>
            </a:r>
            <a:br>
              <a:rPr lang="en-US" sz="1800" dirty="0"/>
            </a:br>
            <a:r>
              <a:rPr lang="en-US" sz="1800" dirty="0"/>
              <a:t>Finally, the Republic was proclaimed on October 29, 1923.</a:t>
            </a:r>
          </a:p>
          <a:p>
            <a:pPr marL="0" indent="0" algn="ctr">
              <a:lnSpc>
                <a:spcPct val="150000"/>
              </a:lnSpc>
              <a:buNone/>
            </a:pPr>
            <a:endParaRPr lang="tr-TR" sz="1800" b="1" dirty="0">
              <a:latin typeface="Aptos" panose="020B0004020202020204" pitchFamily="34" charset="0"/>
            </a:endParaRPr>
          </a:p>
        </p:txBody>
      </p:sp>
      <p:pic>
        <p:nvPicPr>
          <p:cNvPr id="14338" name="Picture 2" descr="C:\Users\kalite\Desktop\CASTİVAL SİSTEM\Travelife\Etiketler\Türkiy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10" y="1856656"/>
            <a:ext cx="6037426"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538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102000" r="-55000" b="-7000"/>
          </a:stretch>
        </a:blip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3017541" y="4994688"/>
            <a:ext cx="3723827" cy="4638832"/>
          </a:xfrm>
        </p:spPr>
        <p:txBody>
          <a:bodyPr>
            <a:noAutofit/>
          </a:bodyPr>
          <a:lstStyle/>
          <a:p>
            <a:r>
              <a:rPr lang="en-US" sz="1800" b="1" dirty="0"/>
              <a:t>Turkish coffee</a:t>
            </a:r>
            <a:r>
              <a:rPr lang="en-US" sz="1800" dirty="0"/>
              <a:t> is one of the oldest coffee preparation and brewing methods, originating from the </a:t>
            </a:r>
            <a:r>
              <a:rPr lang="en-US" sz="1800" b="1" dirty="0"/>
              <a:t>Ottoman Empire</a:t>
            </a:r>
            <a:r>
              <a:rPr lang="en-US" sz="1800" dirty="0"/>
              <a:t> and holding great importance in Turkish culture.</a:t>
            </a:r>
            <a:br>
              <a:rPr lang="en-US" sz="1800" dirty="0"/>
            </a:br>
            <a:r>
              <a:rPr lang="en-US" sz="1800" dirty="0"/>
              <a:t>It has a unique identity and tradition characterized by its </a:t>
            </a:r>
            <a:r>
              <a:rPr lang="en-US" sz="1800" b="1" dirty="0"/>
              <a:t>distinct taste, foam, aroma, and presentation</a:t>
            </a:r>
            <a:r>
              <a:rPr lang="en-US" sz="1800" dirty="0"/>
              <a:t>.</a:t>
            </a:r>
          </a:p>
          <a:p>
            <a:r>
              <a:rPr lang="en-US" sz="1800" dirty="0"/>
              <a:t>It is also the </a:t>
            </a:r>
            <a:r>
              <a:rPr lang="en-US" sz="1800" b="1" dirty="0"/>
              <a:t>only type of coffee served with its grounds</a:t>
            </a:r>
            <a:r>
              <a:rPr lang="en-US" sz="1800" dirty="0"/>
              <a:t> (</a:t>
            </a:r>
            <a:r>
              <a:rPr lang="en-US" sz="1800" i="1" dirty="0" err="1"/>
              <a:t>telve</a:t>
            </a:r>
            <a:r>
              <a:rPr lang="en-US" sz="1800" dirty="0"/>
              <a:t>).</a:t>
            </a:r>
            <a:br>
              <a:rPr lang="en-US" sz="1800" dirty="0"/>
            </a:br>
            <a:r>
              <a:rPr lang="en-US" sz="1800" dirty="0"/>
              <a:t>In 2013, </a:t>
            </a:r>
            <a:r>
              <a:rPr lang="en-US" sz="1800" b="1" dirty="0"/>
              <a:t>Turkish coffee culture and tradition</a:t>
            </a:r>
            <a:r>
              <a:rPr lang="en-US" sz="1800" dirty="0"/>
              <a:t> was inscribed on </a:t>
            </a:r>
            <a:r>
              <a:rPr lang="en-US" sz="1800" b="1" dirty="0"/>
              <a:t>UNESCO’s Representative List of the Intangible Cultural Heritage of Humanity</a:t>
            </a:r>
            <a:r>
              <a:rPr lang="en-US" sz="1800" dirty="0"/>
              <a:t> on behalf of Türkiye.</a:t>
            </a:r>
          </a:p>
          <a:p>
            <a:pPr marL="0" indent="0" algn="just">
              <a:buNone/>
            </a:pPr>
            <a:endParaRPr lang="tr-TR" sz="1800" dirty="0">
              <a:latin typeface="Aptos" panose="020B0004020202020204" pitchFamily="34" charset="0"/>
            </a:endParaRPr>
          </a:p>
        </p:txBody>
      </p:sp>
      <p:pic>
        <p:nvPicPr>
          <p:cNvPr id="12290" name="Picture 2" descr="C:\Users\kalite\Desktop\CASTİVAL SİSTEM\Travelife\Etiketler\Kah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42" y="1146182"/>
            <a:ext cx="6155729" cy="3528392"/>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1A17BA9A-BD75-9166-874A-199C62206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38" y="5900563"/>
            <a:ext cx="2798403" cy="2621002"/>
          </a:xfrm>
          <a:prstGeom prst="rect">
            <a:avLst/>
          </a:prstGeom>
        </p:spPr>
      </p:pic>
      <p:sp>
        <p:nvSpPr>
          <p:cNvPr id="7" name="Başlık 6">
            <a:extLst>
              <a:ext uri="{FF2B5EF4-FFF2-40B4-BE49-F238E27FC236}">
                <a16:creationId xmlns:a16="http://schemas.microsoft.com/office/drawing/2014/main" id="{1FBB4E65-4F98-D8EA-94EB-30C75D015FDD}"/>
              </a:ext>
            </a:extLst>
          </p:cNvPr>
          <p:cNvSpPr>
            <a:spLocks noGrp="1"/>
          </p:cNvSpPr>
          <p:nvPr>
            <p:ph type="title"/>
          </p:nvPr>
        </p:nvSpPr>
        <p:spPr>
          <a:xfrm>
            <a:off x="342900" y="80942"/>
            <a:ext cx="6172200" cy="911618"/>
          </a:xfrm>
        </p:spPr>
        <p:txBody>
          <a:bodyPr>
            <a:normAutofit fontScale="90000"/>
          </a:bodyPr>
          <a:lstStyle/>
          <a:p>
            <a:r>
              <a:rPr lang="tr-TR" sz="3200" dirty="0"/>
              <a:t>TURKISH COFFEE</a:t>
            </a:r>
            <a:br>
              <a:rPr lang="tr-TR" sz="3000" b="1" dirty="0">
                <a:solidFill>
                  <a:schemeClr val="accent3">
                    <a:lumMod val="50000"/>
                  </a:schemeClr>
                </a:solidFill>
              </a:rPr>
            </a:br>
            <a:endParaRPr lang="tr-TR" sz="3000" dirty="0">
              <a:solidFill>
                <a:schemeClr val="accent3">
                  <a:lumMod val="50000"/>
                </a:schemeClr>
              </a:solidFill>
            </a:endParaRPr>
          </a:p>
        </p:txBody>
      </p:sp>
    </p:spTree>
    <p:extLst>
      <p:ext uri="{BB962C8B-B14F-4D97-AF65-F5344CB8AC3E}">
        <p14:creationId xmlns:p14="http://schemas.microsoft.com/office/powerpoint/2010/main" val="3267512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59000" r="-59000"/>
          </a:stretch>
        </a:blipFill>
        <a:effectLst/>
      </p:bgPr>
    </p:bg>
    <p:spTree>
      <p:nvGrpSpPr>
        <p:cNvPr id="1" name="">
          <a:extLst>
            <a:ext uri="{FF2B5EF4-FFF2-40B4-BE49-F238E27FC236}">
              <a16:creationId xmlns:a16="http://schemas.microsoft.com/office/drawing/2014/main" id="{1761B9BC-3688-9846-693C-207541925DC0}"/>
            </a:ext>
          </a:extLst>
        </p:cNvPr>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B8D043C-6B88-19B7-9040-2D083CC412ED}"/>
              </a:ext>
            </a:extLst>
          </p:cNvPr>
          <p:cNvSpPr>
            <a:spLocks noGrp="1"/>
          </p:cNvSpPr>
          <p:nvPr>
            <p:ph idx="1"/>
          </p:nvPr>
        </p:nvSpPr>
        <p:spPr>
          <a:xfrm>
            <a:off x="729000" y="5529064"/>
            <a:ext cx="5580320" cy="3528392"/>
          </a:xfrm>
          <a:blipFill>
            <a:blip r:embed="rId3">
              <a:alphaModFix amt="12000"/>
            </a:blip>
            <a:tile tx="0" ty="0" sx="100000" sy="100000" flip="none" algn="tl"/>
          </a:blipFill>
        </p:spPr>
        <p:txBody>
          <a:bodyPr>
            <a:noAutofit/>
          </a:bodyPr>
          <a:lstStyle/>
          <a:p>
            <a:r>
              <a:rPr lang="en-US" sz="1800" b="1" dirty="0"/>
              <a:t>Turkish delight (</a:t>
            </a:r>
            <a:r>
              <a:rPr lang="en-US" sz="1800" b="1" dirty="0" err="1"/>
              <a:t>lokum</a:t>
            </a:r>
            <a:r>
              <a:rPr lang="en-US" sz="1800" b="1" dirty="0"/>
              <a:t>)</a:t>
            </a:r>
            <a:r>
              <a:rPr lang="en-US" sz="1800" dirty="0"/>
              <a:t> is a traditional Turkish sweet.</a:t>
            </a:r>
            <a:br>
              <a:rPr lang="en-US" sz="1800" dirty="0"/>
            </a:br>
            <a:r>
              <a:rPr lang="en-US" sz="1800" dirty="0"/>
              <a:t>Although known in Anatolia since around the </a:t>
            </a:r>
            <a:r>
              <a:rPr lang="en-US" sz="1800" b="1" dirty="0"/>
              <a:t>15th century</a:t>
            </a:r>
            <a:r>
              <a:rPr lang="en-US" sz="1800" dirty="0"/>
              <a:t>, it became especially popular within the </a:t>
            </a:r>
            <a:r>
              <a:rPr lang="en-US" sz="1800" b="1" dirty="0"/>
              <a:t>Ottoman Empire in the 17th century</a:t>
            </a:r>
            <a:r>
              <a:rPr lang="en-US" sz="1800" dirty="0"/>
              <a:t>.</a:t>
            </a:r>
            <a:br>
              <a:rPr lang="en-US" sz="1800" dirty="0"/>
            </a:br>
            <a:r>
              <a:rPr lang="en-US" sz="1800" dirty="0"/>
              <a:t>It was introduced to Europe in the </a:t>
            </a:r>
            <a:r>
              <a:rPr lang="en-US" sz="1800" b="1" dirty="0"/>
              <a:t>18th century</a:t>
            </a:r>
            <a:r>
              <a:rPr lang="en-US" sz="1800" dirty="0"/>
              <a:t> by an English traveler under the name </a:t>
            </a:r>
            <a:r>
              <a:rPr lang="en-US" sz="1800" b="1" dirty="0"/>
              <a:t>“Turkish Delight.”</a:t>
            </a:r>
            <a:endParaRPr lang="en-US" sz="1800" dirty="0"/>
          </a:p>
          <a:p>
            <a:r>
              <a:rPr lang="en-US" sz="1800" dirty="0"/>
              <a:t>Originally made with </a:t>
            </a:r>
            <a:r>
              <a:rPr lang="en-US" sz="1800" b="1" dirty="0"/>
              <a:t>honey or molasses and flour</a:t>
            </a:r>
            <a:r>
              <a:rPr lang="en-US" sz="1800" dirty="0"/>
              <a:t>, the recipe evolved in the 17th century with the introduction of </a:t>
            </a:r>
            <a:r>
              <a:rPr lang="en-US" sz="1800" b="1" dirty="0"/>
              <a:t>refined sugar (known as “</a:t>
            </a:r>
            <a:r>
              <a:rPr lang="en-US" sz="1800" b="1" dirty="0" err="1"/>
              <a:t>kelle</a:t>
            </a:r>
            <a:r>
              <a:rPr lang="en-US" sz="1800" b="1" dirty="0"/>
              <a:t> </a:t>
            </a:r>
            <a:r>
              <a:rPr lang="en-US" sz="1800" b="1" dirty="0" err="1"/>
              <a:t>şekeri</a:t>
            </a:r>
            <a:r>
              <a:rPr lang="en-US" sz="1800" b="1" dirty="0"/>
              <a:t>”)</a:t>
            </a:r>
            <a:r>
              <a:rPr lang="en-US" sz="1800" dirty="0"/>
              <a:t> and </a:t>
            </a:r>
            <a:r>
              <a:rPr lang="en-US" sz="1800" b="1" dirty="0"/>
              <a:t>starch</a:t>
            </a:r>
            <a:r>
              <a:rPr lang="en-US" sz="1800" dirty="0"/>
              <a:t>, which greatly improved its texture and taste.</a:t>
            </a:r>
          </a:p>
          <a:p>
            <a:pPr marL="0" indent="0" algn="just">
              <a:buNone/>
            </a:pPr>
            <a:endParaRPr lang="tr-TR" sz="1800" dirty="0">
              <a:latin typeface="Aptos" panose="020B0004020202020204" pitchFamily="34" charset="0"/>
            </a:endParaRPr>
          </a:p>
        </p:txBody>
      </p:sp>
      <p:sp>
        <p:nvSpPr>
          <p:cNvPr id="7" name="Başlık 6">
            <a:extLst>
              <a:ext uri="{FF2B5EF4-FFF2-40B4-BE49-F238E27FC236}">
                <a16:creationId xmlns:a16="http://schemas.microsoft.com/office/drawing/2014/main" id="{18E44DC2-98AE-47A8-BA6E-7B8B03992AD8}"/>
              </a:ext>
            </a:extLst>
          </p:cNvPr>
          <p:cNvSpPr>
            <a:spLocks noGrp="1"/>
          </p:cNvSpPr>
          <p:nvPr>
            <p:ph type="title"/>
          </p:nvPr>
        </p:nvSpPr>
        <p:spPr>
          <a:xfrm>
            <a:off x="137120" y="128464"/>
            <a:ext cx="6172200" cy="1008112"/>
          </a:xfrm>
        </p:spPr>
        <p:txBody>
          <a:bodyPr>
            <a:normAutofit fontScale="90000"/>
          </a:bodyPr>
          <a:lstStyle/>
          <a:p>
            <a:r>
              <a:rPr lang="tr-TR" sz="3200" dirty="0"/>
              <a:t>TURKISH DELIGHT</a:t>
            </a:r>
            <a:br>
              <a:rPr lang="tr-TR" sz="3000" b="1" dirty="0">
                <a:solidFill>
                  <a:schemeClr val="accent3">
                    <a:lumMod val="50000"/>
                  </a:schemeClr>
                </a:solidFill>
              </a:rPr>
            </a:br>
            <a:endParaRPr lang="tr-TR" sz="3000" dirty="0">
              <a:solidFill>
                <a:schemeClr val="accent3">
                  <a:lumMod val="50000"/>
                </a:schemeClr>
              </a:solidFill>
            </a:endParaRPr>
          </a:p>
        </p:txBody>
      </p:sp>
      <p:pic>
        <p:nvPicPr>
          <p:cNvPr id="4" name="Resim 3">
            <a:extLst>
              <a:ext uri="{FF2B5EF4-FFF2-40B4-BE49-F238E27FC236}">
                <a16:creationId xmlns:a16="http://schemas.microsoft.com/office/drawing/2014/main" id="{07D1C78A-53CA-9273-6C1A-7160F94AE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000" y="1387376"/>
            <a:ext cx="5400000" cy="3593455"/>
          </a:xfrm>
          <a:prstGeom prst="rect">
            <a:avLst/>
          </a:prstGeom>
        </p:spPr>
      </p:pic>
    </p:spTree>
    <p:extLst>
      <p:ext uri="{BB962C8B-B14F-4D97-AF65-F5344CB8AC3E}">
        <p14:creationId xmlns:p14="http://schemas.microsoft.com/office/powerpoint/2010/main" val="430842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stretch>
            <a:fillRect l="-22000" r="-22000"/>
          </a:stretch>
        </a:blip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2780928" y="4953001"/>
            <a:ext cx="3816024" cy="4752528"/>
          </a:xfrm>
        </p:spPr>
        <p:txBody>
          <a:bodyPr>
            <a:noAutofit/>
          </a:bodyPr>
          <a:lstStyle/>
          <a:p>
            <a:r>
              <a:rPr lang="en-US" sz="1800" b="1" dirty="0" err="1"/>
              <a:t>Ayran</a:t>
            </a:r>
            <a:r>
              <a:rPr lang="en-US" sz="1800" dirty="0"/>
              <a:t> is a traditional Turkish drink made by </a:t>
            </a:r>
            <a:r>
              <a:rPr lang="en-US" sz="1800" b="1" dirty="0"/>
              <a:t>mixing yogurt with water</a:t>
            </a:r>
            <a:r>
              <a:rPr lang="en-US" sz="1800" dirty="0"/>
              <a:t>.</a:t>
            </a:r>
            <a:br>
              <a:rPr lang="en-US" sz="1800" dirty="0"/>
            </a:br>
            <a:r>
              <a:rPr lang="en-US" sz="1800" dirty="0"/>
              <a:t>It is one of the </a:t>
            </a:r>
            <a:r>
              <a:rPr lang="en-US" sz="1800" b="1" dirty="0"/>
              <a:t>most popular beverages in Turkish cuisine</a:t>
            </a:r>
            <a:r>
              <a:rPr lang="en-US" sz="1800" dirty="0"/>
              <a:t>.</a:t>
            </a:r>
          </a:p>
          <a:p>
            <a:r>
              <a:rPr lang="en-US" sz="1800" dirty="0"/>
              <a:t>Historically, during the </a:t>
            </a:r>
            <a:r>
              <a:rPr lang="en-US" sz="1800" b="1" dirty="0"/>
              <a:t>Göktürk period (552–745 AD)</a:t>
            </a:r>
            <a:r>
              <a:rPr lang="en-US" sz="1800" dirty="0"/>
              <a:t>, people added water to sour yogurt to reduce its acidity — this is believed to be how </a:t>
            </a:r>
            <a:r>
              <a:rPr lang="en-US" sz="1800" dirty="0" err="1"/>
              <a:t>ayran</a:t>
            </a:r>
            <a:r>
              <a:rPr lang="en-US" sz="1800" dirty="0"/>
              <a:t> was first discovered.</a:t>
            </a:r>
          </a:p>
          <a:p>
            <a:r>
              <a:rPr lang="en-US" sz="1800" dirty="0"/>
              <a:t>The term </a:t>
            </a:r>
            <a:r>
              <a:rPr lang="en-US" sz="1800" i="1" dirty="0"/>
              <a:t>“</a:t>
            </a:r>
            <a:r>
              <a:rPr lang="en-US" sz="1800" i="1" dirty="0" err="1"/>
              <a:t>ayran</a:t>
            </a:r>
            <a:r>
              <a:rPr lang="en-US" sz="1800" i="1" dirty="0"/>
              <a:t>”</a:t>
            </a:r>
            <a:r>
              <a:rPr lang="en-US" sz="1800" dirty="0"/>
              <a:t> was first recorded in </a:t>
            </a:r>
            <a:r>
              <a:rPr lang="en-US" sz="1800" b="1" dirty="0"/>
              <a:t>“Divan-ı </a:t>
            </a:r>
            <a:r>
              <a:rPr lang="en-US" sz="1800" b="1" dirty="0" err="1"/>
              <a:t>Lügat</a:t>
            </a:r>
            <a:r>
              <a:rPr lang="en-US" sz="1800" b="1" dirty="0"/>
              <a:t>-it Türk”</a:t>
            </a:r>
            <a:r>
              <a:rPr lang="en-US" sz="1800" dirty="0"/>
              <a:t>, an ancient Turkish dictionary, where it was defined as “a drink made from milk.”</a:t>
            </a:r>
          </a:p>
          <a:p>
            <a:pPr marL="0" indent="0" algn="just">
              <a:buNone/>
            </a:pPr>
            <a:endParaRPr lang="tr-TR" sz="1800" dirty="0">
              <a:latin typeface="Aptos" panose="020B0004020202020204" pitchFamily="34" charset="0"/>
            </a:endParaRPr>
          </a:p>
        </p:txBody>
      </p:sp>
      <p:sp>
        <p:nvSpPr>
          <p:cNvPr id="5" name="Başlık 4">
            <a:extLst>
              <a:ext uri="{FF2B5EF4-FFF2-40B4-BE49-F238E27FC236}">
                <a16:creationId xmlns:a16="http://schemas.microsoft.com/office/drawing/2014/main" id="{5FD7564B-40E2-7270-67A2-E750D1A33AB1}"/>
              </a:ext>
            </a:extLst>
          </p:cNvPr>
          <p:cNvSpPr>
            <a:spLocks noGrp="1"/>
          </p:cNvSpPr>
          <p:nvPr>
            <p:ph type="title"/>
          </p:nvPr>
        </p:nvSpPr>
        <p:spPr>
          <a:xfrm>
            <a:off x="342900" y="0"/>
            <a:ext cx="6172200" cy="1651000"/>
          </a:xfrm>
        </p:spPr>
        <p:txBody>
          <a:bodyPr>
            <a:normAutofit/>
          </a:bodyPr>
          <a:lstStyle/>
          <a:p>
            <a:r>
              <a:rPr lang="tr-TR" sz="3000" b="1" dirty="0">
                <a:latin typeface="Aptos" panose="020B0004020202020204" pitchFamily="34" charset="0"/>
              </a:rPr>
              <a:t>AYRAN</a:t>
            </a:r>
          </a:p>
        </p:txBody>
      </p:sp>
      <p:pic>
        <p:nvPicPr>
          <p:cNvPr id="7" name="Resim 6">
            <a:extLst>
              <a:ext uri="{FF2B5EF4-FFF2-40B4-BE49-F238E27FC236}">
                <a16:creationId xmlns:a16="http://schemas.microsoft.com/office/drawing/2014/main" id="{9D8CCC54-FFD2-0D50-A05F-479421AB4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80" y="5673079"/>
            <a:ext cx="2232248" cy="2880321"/>
          </a:xfrm>
          <a:prstGeom prst="rect">
            <a:avLst/>
          </a:prstGeom>
        </p:spPr>
      </p:pic>
      <p:pic>
        <p:nvPicPr>
          <p:cNvPr id="9" name="Resim 8">
            <a:extLst>
              <a:ext uri="{FF2B5EF4-FFF2-40B4-BE49-F238E27FC236}">
                <a16:creationId xmlns:a16="http://schemas.microsoft.com/office/drawing/2014/main" id="{15F3A031-DC65-06BC-8DF2-B5AF42E09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000" y="1136977"/>
            <a:ext cx="3600000" cy="3600000"/>
          </a:xfrm>
          <a:prstGeom prst="rect">
            <a:avLst/>
          </a:prstGeom>
        </p:spPr>
      </p:pic>
    </p:spTree>
    <p:extLst>
      <p:ext uri="{BB962C8B-B14F-4D97-AF65-F5344CB8AC3E}">
        <p14:creationId xmlns:p14="http://schemas.microsoft.com/office/powerpoint/2010/main" val="1267884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79000" r="-7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sz="3000" b="1" dirty="0">
                <a:latin typeface="Aptos" panose="020B0004020202020204" pitchFamily="34" charset="0"/>
              </a:rPr>
              <a:t>GÖZLEME</a:t>
            </a:r>
          </a:p>
        </p:txBody>
      </p:sp>
      <p:sp>
        <p:nvSpPr>
          <p:cNvPr id="3" name="İçerik Yer Tutucusu 2"/>
          <p:cNvSpPr>
            <a:spLocks noGrp="1"/>
          </p:cNvSpPr>
          <p:nvPr>
            <p:ph idx="1"/>
          </p:nvPr>
        </p:nvSpPr>
        <p:spPr>
          <a:xfrm>
            <a:off x="692696" y="5529064"/>
            <a:ext cx="5531634" cy="3744417"/>
          </a:xfrm>
        </p:spPr>
        <p:txBody>
          <a:bodyPr>
            <a:noAutofit/>
          </a:bodyPr>
          <a:lstStyle/>
          <a:p>
            <a:r>
              <a:rPr lang="en-US" sz="2000" b="1" dirty="0" err="1"/>
              <a:t>Gözleme</a:t>
            </a:r>
            <a:r>
              <a:rPr lang="en-US" sz="2000" dirty="0"/>
              <a:t> is a traditional Turkish pastry made by </a:t>
            </a:r>
            <a:r>
              <a:rPr lang="en-US" sz="2000" b="1" dirty="0"/>
              <a:t>filling thinly rolled dough (</a:t>
            </a:r>
            <a:r>
              <a:rPr lang="en-US" sz="2000" b="1" dirty="0" err="1"/>
              <a:t>yufka</a:t>
            </a:r>
            <a:r>
              <a:rPr lang="en-US" sz="2000" b="1" dirty="0"/>
              <a:t>)</a:t>
            </a:r>
            <a:r>
              <a:rPr lang="en-US" sz="2000" dirty="0"/>
              <a:t> with various ingredients and </a:t>
            </a:r>
            <a:r>
              <a:rPr lang="en-US" sz="2000" b="1" dirty="0"/>
              <a:t>cooking it on a convex griddle (sac)</a:t>
            </a:r>
            <a:r>
              <a:rPr lang="en-US" sz="2000" dirty="0"/>
              <a:t> over a wood fire.</a:t>
            </a:r>
          </a:p>
          <a:p>
            <a:r>
              <a:rPr lang="en-US" sz="2000" dirty="0"/>
              <a:t>The word’s origin dates back to the </a:t>
            </a:r>
            <a:r>
              <a:rPr lang="en-US" sz="2000" b="1" dirty="0"/>
              <a:t>Seljuk period</a:t>
            </a:r>
            <a:r>
              <a:rPr lang="en-US" sz="2000" dirty="0"/>
              <a:t>, when the term </a:t>
            </a:r>
            <a:r>
              <a:rPr lang="en-US" sz="2000" i="1" dirty="0"/>
              <a:t>“</a:t>
            </a:r>
            <a:r>
              <a:rPr lang="en-US" sz="2000" i="1" dirty="0" err="1"/>
              <a:t>Közmen</a:t>
            </a:r>
            <a:r>
              <a:rPr lang="en-US" sz="2000" i="1" dirty="0"/>
              <a:t>”</a:t>
            </a:r>
            <a:r>
              <a:rPr lang="en-US" sz="2000" dirty="0"/>
              <a:t> was used to describe bread cooked over embers.</a:t>
            </a:r>
            <a:br>
              <a:rPr lang="en-US" sz="2000" dirty="0"/>
            </a:br>
            <a:r>
              <a:rPr lang="en-US" sz="2000" dirty="0"/>
              <a:t>Over time, through changes in dialects and pronunciation, it evolved into the modern name </a:t>
            </a:r>
            <a:r>
              <a:rPr lang="en-US" sz="2000" b="1" dirty="0"/>
              <a:t>“</a:t>
            </a:r>
            <a:r>
              <a:rPr lang="en-US" sz="2000" b="1" dirty="0" err="1"/>
              <a:t>gözleme</a:t>
            </a:r>
            <a:r>
              <a:rPr lang="en-US" sz="2000" b="1" dirty="0"/>
              <a:t>.”</a:t>
            </a:r>
            <a:endParaRPr lang="en-US" sz="2000" dirty="0"/>
          </a:p>
          <a:p>
            <a:pPr marL="0" indent="0" algn="just">
              <a:buNone/>
            </a:pPr>
            <a:endParaRPr lang="tr-TR" sz="1600" b="1" dirty="0"/>
          </a:p>
        </p:txBody>
      </p:sp>
      <p:pic>
        <p:nvPicPr>
          <p:cNvPr id="5" name="Resim 4">
            <a:extLst>
              <a:ext uri="{FF2B5EF4-FFF2-40B4-BE49-F238E27FC236}">
                <a16:creationId xmlns:a16="http://schemas.microsoft.com/office/drawing/2014/main" id="{18742C7D-6F70-CE97-F7CB-DE58B6020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696" y="1448431"/>
            <a:ext cx="5531634" cy="3427200"/>
          </a:xfrm>
          <a:prstGeom prst="rect">
            <a:avLst/>
          </a:prstGeom>
        </p:spPr>
      </p:pic>
    </p:spTree>
    <p:extLst>
      <p:ext uri="{BB962C8B-B14F-4D97-AF65-F5344CB8AC3E}">
        <p14:creationId xmlns:p14="http://schemas.microsoft.com/office/powerpoint/2010/main" val="2813037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74000" r="-74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en-US" sz="3200" b="1" dirty="0"/>
              <a:t>TURKISH BATH</a:t>
            </a:r>
            <a:endParaRPr lang="tr-TR" sz="3000" b="1" dirty="0">
              <a:latin typeface="Aptos" panose="020B0004020202020204" pitchFamily="34" charset="0"/>
            </a:endParaRPr>
          </a:p>
        </p:txBody>
      </p:sp>
      <p:sp>
        <p:nvSpPr>
          <p:cNvPr id="3" name="İçerik Yer Tutucusu 2"/>
          <p:cNvSpPr>
            <a:spLocks noGrp="1"/>
          </p:cNvSpPr>
          <p:nvPr>
            <p:ph idx="1"/>
          </p:nvPr>
        </p:nvSpPr>
        <p:spPr>
          <a:xfrm>
            <a:off x="476672" y="6009805"/>
            <a:ext cx="6008116" cy="4680520"/>
          </a:xfrm>
        </p:spPr>
        <p:txBody>
          <a:bodyPr>
            <a:noAutofit/>
          </a:bodyPr>
          <a:lstStyle/>
          <a:p>
            <a:r>
              <a:rPr lang="en-US" sz="1800" dirty="0"/>
              <a:t>In Anatolia, the </a:t>
            </a:r>
            <a:r>
              <a:rPr lang="en-US" sz="1800" b="1" dirty="0"/>
              <a:t>Turkish bath (</a:t>
            </a:r>
            <a:r>
              <a:rPr lang="en-US" sz="1800" b="1" dirty="0" err="1"/>
              <a:t>hamam</a:t>
            </a:r>
            <a:r>
              <a:rPr lang="en-US" sz="1800" b="1" dirty="0"/>
              <a:t>)</a:t>
            </a:r>
            <a:r>
              <a:rPr lang="en-US" sz="1800" dirty="0"/>
              <a:t> tradition dates back to ancient times.</a:t>
            </a:r>
            <a:br>
              <a:rPr lang="en-US" sz="1800" dirty="0"/>
            </a:br>
            <a:r>
              <a:rPr lang="en-US" sz="1800" dirty="0"/>
              <a:t>The Turks brought their </a:t>
            </a:r>
            <a:r>
              <a:rPr lang="en-US" sz="1800" b="1" dirty="0"/>
              <a:t>bathing customs from Central Asia</a:t>
            </a:r>
            <a:r>
              <a:rPr lang="en-US" sz="1800" dirty="0"/>
              <a:t> to Anatolia, blending them with the </a:t>
            </a:r>
            <a:r>
              <a:rPr lang="en-US" sz="1800" b="1" dirty="0"/>
              <a:t>marble bath culture</a:t>
            </a:r>
            <a:r>
              <a:rPr lang="en-US" sz="1800" dirty="0"/>
              <a:t> of earlier civilizations.</a:t>
            </a:r>
          </a:p>
          <a:p>
            <a:r>
              <a:rPr lang="en-US" sz="1800" dirty="0"/>
              <a:t>Over time, </a:t>
            </a:r>
            <a:r>
              <a:rPr lang="en-US" sz="1800" dirty="0" err="1"/>
              <a:t>hamams</a:t>
            </a:r>
            <a:r>
              <a:rPr lang="en-US" sz="1800" dirty="0"/>
              <a:t> became places for </a:t>
            </a:r>
            <a:r>
              <a:rPr lang="en-US" sz="1800" b="1" dirty="0"/>
              <a:t>social gatherings and celebrations</a:t>
            </a:r>
            <a:r>
              <a:rPr lang="en-US" sz="1800" dirty="0"/>
              <a:t>.</a:t>
            </a:r>
            <a:br>
              <a:rPr lang="en-US" sz="1800" dirty="0"/>
            </a:br>
            <a:r>
              <a:rPr lang="en-US" sz="1800" dirty="0"/>
              <a:t>Even today, traditions such as </a:t>
            </a:r>
            <a:r>
              <a:rPr lang="en-US" sz="1800" b="1" dirty="0"/>
              <a:t>“bridal bath,” “postpartum bath,” “baby’s fortieth-day bath,” “vow bath,” “mourning bath,”</a:t>
            </a:r>
            <a:r>
              <a:rPr lang="en-US" sz="1800" dirty="0"/>
              <a:t> and for men </a:t>
            </a:r>
            <a:r>
              <a:rPr lang="en-US" sz="1800" b="1" dirty="0"/>
              <a:t>“groom’s bath,” “circumcision bath,” “soldier’s bath,”</a:t>
            </a:r>
            <a:r>
              <a:rPr lang="en-US" sz="1800" dirty="0"/>
              <a:t> and </a:t>
            </a:r>
            <a:r>
              <a:rPr lang="en-US" sz="1800" b="1" dirty="0"/>
              <a:t>“holiday bath”</a:t>
            </a:r>
            <a:r>
              <a:rPr lang="en-US" sz="1800" dirty="0"/>
              <a:t> are still practiced, preserving this cultural heritage.</a:t>
            </a:r>
          </a:p>
          <a:p>
            <a:pPr marL="0" indent="0" algn="just">
              <a:buNone/>
            </a:pPr>
            <a:endParaRPr lang="tr-TR" sz="1800" dirty="0">
              <a:latin typeface="Aptos" panose="020B0004020202020204" pitchFamily="34" charset="0"/>
            </a:endParaRPr>
          </a:p>
        </p:txBody>
      </p:sp>
      <p:pic>
        <p:nvPicPr>
          <p:cNvPr id="6" name="Resim 5">
            <a:extLst>
              <a:ext uri="{FF2B5EF4-FFF2-40B4-BE49-F238E27FC236}">
                <a16:creationId xmlns:a16="http://schemas.microsoft.com/office/drawing/2014/main" id="{AD3D69C1-3EDE-0784-B70D-AFC5DF275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88" y="1555935"/>
            <a:ext cx="6120000" cy="4057826"/>
          </a:xfrm>
          <a:prstGeom prst="rect">
            <a:avLst/>
          </a:prstGeom>
        </p:spPr>
      </p:pic>
    </p:spTree>
    <p:extLst>
      <p:ext uri="{BB962C8B-B14F-4D97-AF65-F5344CB8AC3E}">
        <p14:creationId xmlns:p14="http://schemas.microsoft.com/office/powerpoint/2010/main" val="991514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23000" r="-23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pPr marL="0" indent="0">
              <a:buNone/>
            </a:pPr>
            <a:r>
              <a:rPr lang="tr-TR" sz="3000" b="1" dirty="0">
                <a:latin typeface="Aptos" panose="020B0004020202020204" pitchFamily="34" charset="0"/>
              </a:rPr>
              <a:t>KARAGÖZ İLE HACİVAT</a:t>
            </a:r>
          </a:p>
        </p:txBody>
      </p:sp>
      <p:sp>
        <p:nvSpPr>
          <p:cNvPr id="3" name="İçerik Yer Tutucusu 2"/>
          <p:cNvSpPr>
            <a:spLocks noGrp="1"/>
          </p:cNvSpPr>
          <p:nvPr>
            <p:ph idx="1"/>
          </p:nvPr>
        </p:nvSpPr>
        <p:spPr>
          <a:xfrm>
            <a:off x="342900" y="5748578"/>
            <a:ext cx="6172200" cy="3596910"/>
          </a:xfrm>
        </p:spPr>
        <p:txBody>
          <a:bodyPr>
            <a:noAutofit/>
          </a:bodyPr>
          <a:lstStyle/>
          <a:p>
            <a:r>
              <a:rPr lang="en-US" sz="1800" b="1" dirty="0"/>
              <a:t>Karagöz and </a:t>
            </a:r>
            <a:r>
              <a:rPr lang="en-US" sz="1800" b="1" dirty="0" err="1"/>
              <a:t>Hacivat</a:t>
            </a:r>
            <a:r>
              <a:rPr lang="en-US" sz="1800" dirty="0"/>
              <a:t> is a traditional Turkish </a:t>
            </a:r>
            <a:r>
              <a:rPr lang="en-US" sz="1800" b="1" dirty="0"/>
              <a:t>shadow play</a:t>
            </a:r>
            <a:r>
              <a:rPr lang="en-US" sz="1800" dirty="0"/>
              <a:t> based on </a:t>
            </a:r>
            <a:r>
              <a:rPr lang="en-US" sz="1800" b="1" dirty="0"/>
              <a:t>imitation and dialogue</a:t>
            </a:r>
            <a:r>
              <a:rPr lang="en-US" sz="1800" dirty="0"/>
              <a:t>, performed with </a:t>
            </a:r>
            <a:r>
              <a:rPr lang="en-US" sz="1800" b="1" dirty="0"/>
              <a:t>two-dimensional figures</a:t>
            </a:r>
            <a:r>
              <a:rPr lang="en-US" sz="1800" dirty="0"/>
              <a:t> projected onto a screen. The puppeteer controlling the figures is called a </a:t>
            </a:r>
            <a:r>
              <a:rPr lang="en-US" sz="1800" b="1" dirty="0"/>
              <a:t>“</a:t>
            </a:r>
            <a:r>
              <a:rPr lang="en-US" sz="1800" b="1" dirty="0" err="1"/>
              <a:t>hayali</a:t>
            </a:r>
            <a:r>
              <a:rPr lang="en-US" sz="1800" b="1" dirty="0"/>
              <a:t>.”</a:t>
            </a:r>
            <a:br>
              <a:rPr lang="en-US" sz="1800" dirty="0"/>
            </a:br>
            <a:r>
              <a:rPr lang="en-US" sz="1800" dirty="0"/>
              <a:t>The characters’ movements are synchronized with voice changes and gestures, creating humor and satire.</a:t>
            </a:r>
          </a:p>
          <a:p>
            <a:r>
              <a:rPr lang="en-US" sz="1800" dirty="0"/>
              <a:t>It is </a:t>
            </a:r>
            <a:r>
              <a:rPr lang="en-US" sz="1800" b="1" dirty="0"/>
              <a:t>uncertain whether Karagöz and </a:t>
            </a:r>
            <a:r>
              <a:rPr lang="en-US" sz="1800" b="1" dirty="0" err="1"/>
              <a:t>Hacivat</a:t>
            </a:r>
            <a:r>
              <a:rPr lang="en-US" sz="1800" b="1" dirty="0"/>
              <a:t> were real people</a:t>
            </a:r>
            <a:r>
              <a:rPr lang="en-US" sz="1800" dirty="0"/>
              <a:t>, as their origins remain surrounded by legend. Even if they did exist, they were likely not considered historically significant enough to be recorded in the chronicles of their time.</a:t>
            </a:r>
          </a:p>
          <a:p>
            <a:pPr marL="0" indent="0" algn="just">
              <a:buNone/>
            </a:pPr>
            <a:endParaRPr lang="tr-TR" sz="1800" dirty="0">
              <a:latin typeface="Aptos" panose="020B0004020202020204" pitchFamily="34"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768" y="1416607"/>
            <a:ext cx="4358386" cy="4331971"/>
          </a:xfrm>
          <a:prstGeom prst="rect">
            <a:avLst/>
          </a:prstGeom>
        </p:spPr>
      </p:pic>
    </p:spTree>
    <p:extLst>
      <p:ext uri="{BB962C8B-B14F-4D97-AF65-F5344CB8AC3E}">
        <p14:creationId xmlns:p14="http://schemas.microsoft.com/office/powerpoint/2010/main" val="2729678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56000" r="-5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00471"/>
            <a:ext cx="6172200" cy="792089"/>
          </a:xfrm>
        </p:spPr>
        <p:txBody>
          <a:bodyPr>
            <a:normAutofit fontScale="90000"/>
          </a:bodyPr>
          <a:lstStyle/>
          <a:p>
            <a:br>
              <a:rPr lang="tr-TR" sz="2700" dirty="0">
                <a:solidFill>
                  <a:schemeClr val="accent3">
                    <a:lumMod val="50000"/>
                  </a:schemeClr>
                </a:solidFill>
                <a:latin typeface="Aptos" panose="020B0004020202020204" pitchFamily="34" charset="0"/>
              </a:rPr>
            </a:br>
            <a:r>
              <a:rPr lang="en-US" sz="3100" b="1" dirty="0"/>
              <a:t>CULTURAL AND NATURAL HERITAGE – SEA TURTLE</a:t>
            </a:r>
            <a:br>
              <a:rPr lang="tr-TR" sz="3300" b="1" dirty="0">
                <a:solidFill>
                  <a:schemeClr val="accent3">
                    <a:lumMod val="50000"/>
                  </a:schemeClr>
                </a:solidFill>
              </a:rPr>
            </a:br>
            <a:endParaRPr lang="tr-TR" sz="3300" dirty="0">
              <a:solidFill>
                <a:schemeClr val="accent3">
                  <a:lumMod val="50000"/>
                </a:schemeClr>
              </a:solidFill>
            </a:endParaRPr>
          </a:p>
        </p:txBody>
      </p:sp>
      <p:sp>
        <p:nvSpPr>
          <p:cNvPr id="3" name="İçerik Yer Tutucusu 2"/>
          <p:cNvSpPr>
            <a:spLocks noGrp="1"/>
          </p:cNvSpPr>
          <p:nvPr>
            <p:ph idx="1"/>
          </p:nvPr>
        </p:nvSpPr>
        <p:spPr>
          <a:xfrm>
            <a:off x="512676" y="6124924"/>
            <a:ext cx="5832648" cy="3384377"/>
          </a:xfrm>
        </p:spPr>
        <p:txBody>
          <a:bodyPr>
            <a:noAutofit/>
          </a:bodyPr>
          <a:lstStyle/>
          <a:p>
            <a:r>
              <a:rPr lang="en-US" sz="1800" dirty="0"/>
              <a:t>Apart from coming ashore to </a:t>
            </a:r>
            <a:r>
              <a:rPr lang="en-US" sz="1800" b="1" dirty="0"/>
              <a:t>lay their eggs</a:t>
            </a:r>
            <a:r>
              <a:rPr lang="en-US" sz="1800" dirty="0"/>
              <a:t>, </a:t>
            </a:r>
            <a:r>
              <a:rPr lang="en-US" sz="1800" b="1" dirty="0"/>
              <a:t>Caretta </a:t>
            </a:r>
            <a:r>
              <a:rPr lang="en-US" sz="1800" b="1" dirty="0" err="1"/>
              <a:t>caretta</a:t>
            </a:r>
            <a:r>
              <a:rPr lang="en-US" sz="1800" dirty="0"/>
              <a:t> sea turtles spend their entire lives in the sea. They are classified as an </a:t>
            </a:r>
            <a:r>
              <a:rPr lang="en-US" sz="1800" b="1" dirty="0"/>
              <a:t>endangered species</a:t>
            </a:r>
            <a:r>
              <a:rPr lang="en-US" sz="1800" dirty="0"/>
              <a:t>.</a:t>
            </a:r>
          </a:p>
          <a:p>
            <a:r>
              <a:rPr lang="en-US" sz="1800" dirty="0"/>
              <a:t>In Turkey’s </a:t>
            </a:r>
            <a:r>
              <a:rPr lang="en-US" sz="1800" b="1" dirty="0"/>
              <a:t>Mediterranean coasts</a:t>
            </a:r>
            <a:r>
              <a:rPr lang="en-US" sz="1800" dirty="0"/>
              <a:t>, both the </a:t>
            </a:r>
            <a:r>
              <a:rPr lang="en-US" sz="1800" b="1" dirty="0"/>
              <a:t>loggerhead sea turtle (Caretta caretta)</a:t>
            </a:r>
            <a:r>
              <a:rPr lang="en-US" sz="1800" dirty="0"/>
              <a:t> and the </a:t>
            </a:r>
            <a:r>
              <a:rPr lang="en-US" sz="1800" b="1" dirty="0"/>
              <a:t>green sea turtle (Chelonia mydas)</a:t>
            </a:r>
            <a:r>
              <a:rPr lang="en-US" sz="1800" dirty="0"/>
              <a:t> nest.</a:t>
            </a:r>
            <a:br>
              <a:rPr lang="en-US" sz="1800" dirty="0"/>
            </a:br>
            <a:r>
              <a:rPr lang="en-US" sz="1800" dirty="0"/>
              <a:t>Studies conducted across the Mediterranean indicate that the </a:t>
            </a:r>
            <a:r>
              <a:rPr lang="en-US" sz="1800" b="1" dirty="0"/>
              <a:t>most significant nesting areas</a:t>
            </a:r>
            <a:r>
              <a:rPr lang="en-US" sz="1800" dirty="0"/>
              <a:t> for the Caretta </a:t>
            </a:r>
            <a:r>
              <a:rPr lang="en-US" sz="1800" dirty="0" err="1"/>
              <a:t>caretta</a:t>
            </a:r>
            <a:r>
              <a:rPr lang="en-US" sz="1800" dirty="0"/>
              <a:t> species are located in </a:t>
            </a:r>
            <a:r>
              <a:rPr lang="en-US" sz="1800" b="1" dirty="0"/>
              <a:t>Turkey and Greece</a:t>
            </a:r>
            <a:r>
              <a:rPr lang="en-US" sz="1800" dirty="0"/>
              <a:t>.</a:t>
            </a:r>
          </a:p>
          <a:p>
            <a:pPr marL="0" indent="0" algn="just">
              <a:buNone/>
            </a:pPr>
            <a:endParaRPr lang="tr-TR" sz="1800" dirty="0">
              <a:latin typeface="Aptos" panose="020B0004020202020204" pitchFamily="34" charset="0"/>
            </a:endParaRPr>
          </a:p>
        </p:txBody>
      </p:sp>
      <p:pic>
        <p:nvPicPr>
          <p:cNvPr id="18434" name="Picture 2" descr="C:\Users\kalite\Desktop\CASTİVAL SİSTEM\Travelife\Etiketler\Caret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72" y="1462973"/>
            <a:ext cx="5976664" cy="4066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041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56000" r="-5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sz="3200" dirty="0"/>
              <a:t>ENDEMIC ANIMAL SPECIES</a:t>
            </a:r>
            <a:endParaRPr lang="tr-TR" sz="3000" dirty="0">
              <a:latin typeface="Aptos" panose="020B0004020202020204" pitchFamily="34" charset="0"/>
            </a:endParaRPr>
          </a:p>
        </p:txBody>
      </p:sp>
      <p:sp>
        <p:nvSpPr>
          <p:cNvPr id="3" name="İçerik Yer Tutucusu 2"/>
          <p:cNvSpPr>
            <a:spLocks noGrp="1"/>
          </p:cNvSpPr>
          <p:nvPr>
            <p:ph idx="1"/>
          </p:nvPr>
        </p:nvSpPr>
        <p:spPr>
          <a:xfrm>
            <a:off x="580254" y="3397130"/>
            <a:ext cx="2240566" cy="792088"/>
          </a:xfrm>
        </p:spPr>
        <p:txBody>
          <a:bodyPr>
            <a:noAutofit/>
          </a:bodyPr>
          <a:lstStyle/>
          <a:p>
            <a:pPr marL="0" indent="0" algn="just">
              <a:buNone/>
            </a:pPr>
            <a:r>
              <a:rPr lang="tr-TR" sz="1600" b="1" dirty="0">
                <a:solidFill>
                  <a:schemeClr val="accent3">
                    <a:lumMod val="50000"/>
                  </a:schemeClr>
                </a:solidFill>
              </a:rPr>
              <a:t>DENİZ KAPLUMBAĞASI</a:t>
            </a:r>
          </a:p>
          <a:p>
            <a:pPr marL="0" indent="0" algn="ctr">
              <a:buNone/>
            </a:pPr>
            <a:r>
              <a:rPr lang="tr-TR" sz="1600" b="1" i="1" dirty="0" err="1">
                <a:solidFill>
                  <a:schemeClr val="accent3">
                    <a:lumMod val="50000"/>
                  </a:schemeClr>
                </a:solidFill>
              </a:rPr>
              <a:t>Caretta</a:t>
            </a:r>
            <a:r>
              <a:rPr lang="tr-TR" sz="1600" b="1" i="1" dirty="0">
                <a:solidFill>
                  <a:schemeClr val="accent3">
                    <a:lumMod val="50000"/>
                  </a:schemeClr>
                </a:solidFill>
              </a:rPr>
              <a:t> </a:t>
            </a:r>
            <a:r>
              <a:rPr lang="tr-TR" sz="1600" b="1" i="1" dirty="0" err="1">
                <a:solidFill>
                  <a:schemeClr val="accent3">
                    <a:lumMod val="50000"/>
                  </a:schemeClr>
                </a:solidFill>
              </a:rPr>
              <a:t>Caretta</a:t>
            </a:r>
            <a:endParaRPr lang="tr-TR" sz="1600" dirty="0">
              <a:solidFill>
                <a:schemeClr val="accent3">
                  <a:lumMod val="50000"/>
                </a:schemeClr>
              </a:solidFill>
            </a:endParaRPr>
          </a:p>
        </p:txBody>
      </p:sp>
      <p:sp>
        <p:nvSpPr>
          <p:cNvPr id="8" name="İçerik Yer Tutucusu 2"/>
          <p:cNvSpPr txBox="1">
            <a:spLocks/>
          </p:cNvSpPr>
          <p:nvPr/>
        </p:nvSpPr>
        <p:spPr>
          <a:xfrm>
            <a:off x="3933056" y="3397130"/>
            <a:ext cx="2726060"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ANADOLU PARSI</a:t>
            </a:r>
          </a:p>
          <a:p>
            <a:pPr marL="0" indent="0" algn="ctr">
              <a:buFont typeface="Arial" pitchFamily="34" charset="0"/>
              <a:buNone/>
            </a:pPr>
            <a:r>
              <a:rPr lang="tr-TR" sz="1600" b="1" i="1" dirty="0" err="1">
                <a:solidFill>
                  <a:schemeClr val="accent3">
                    <a:lumMod val="50000"/>
                  </a:schemeClr>
                </a:solidFill>
              </a:rPr>
              <a:t>Pantera</a:t>
            </a:r>
            <a:r>
              <a:rPr lang="tr-TR" sz="1600" b="1" i="1" dirty="0">
                <a:solidFill>
                  <a:schemeClr val="accent3">
                    <a:lumMod val="50000"/>
                  </a:schemeClr>
                </a:solidFill>
              </a:rPr>
              <a:t> </a:t>
            </a:r>
            <a:r>
              <a:rPr lang="tr-TR" sz="1600" b="1" i="1" dirty="0" err="1">
                <a:solidFill>
                  <a:schemeClr val="accent3">
                    <a:lumMod val="50000"/>
                  </a:schemeClr>
                </a:solidFill>
              </a:rPr>
              <a:t>pardus</a:t>
            </a:r>
            <a:r>
              <a:rPr lang="tr-TR" sz="1600" b="1" i="1" dirty="0">
                <a:solidFill>
                  <a:schemeClr val="accent3">
                    <a:lumMod val="50000"/>
                  </a:schemeClr>
                </a:solidFill>
              </a:rPr>
              <a:t> </a:t>
            </a:r>
            <a:r>
              <a:rPr lang="tr-TR" sz="1600" b="1" i="1" dirty="0" err="1">
                <a:solidFill>
                  <a:schemeClr val="accent3">
                    <a:lumMod val="50000"/>
                  </a:schemeClr>
                </a:solidFill>
              </a:rPr>
              <a:t>tuttiana</a:t>
            </a:r>
            <a:endParaRPr lang="tr-TR" sz="1600" dirty="0">
              <a:solidFill>
                <a:schemeClr val="accent3">
                  <a:lumMod val="50000"/>
                </a:schemeClr>
              </a:solidFill>
            </a:endParaRPr>
          </a:p>
        </p:txBody>
      </p:sp>
      <p:sp>
        <p:nvSpPr>
          <p:cNvPr id="10" name="İçerik Yer Tutucusu 2"/>
          <p:cNvSpPr txBox="1">
            <a:spLocks/>
          </p:cNvSpPr>
          <p:nvPr/>
        </p:nvSpPr>
        <p:spPr>
          <a:xfrm>
            <a:off x="664981" y="9091999"/>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HOPA ENGEREĞİ</a:t>
            </a:r>
          </a:p>
          <a:p>
            <a:pPr marL="0" indent="0" algn="ctr">
              <a:buFont typeface="Arial" pitchFamily="34" charset="0"/>
              <a:buNone/>
            </a:pPr>
            <a:r>
              <a:rPr lang="tr-TR" sz="1600" b="1" i="1" dirty="0" err="1">
                <a:solidFill>
                  <a:schemeClr val="accent3">
                    <a:lumMod val="50000"/>
                  </a:schemeClr>
                </a:solidFill>
              </a:rPr>
              <a:t>Vipena</a:t>
            </a:r>
            <a:r>
              <a:rPr lang="tr-TR" sz="1600" b="1" i="1" dirty="0">
                <a:solidFill>
                  <a:schemeClr val="accent3">
                    <a:lumMod val="50000"/>
                  </a:schemeClr>
                </a:solidFill>
              </a:rPr>
              <a:t> </a:t>
            </a:r>
            <a:r>
              <a:rPr lang="tr-TR" sz="1600" b="1" i="1" dirty="0" err="1">
                <a:solidFill>
                  <a:schemeClr val="accent3">
                    <a:lumMod val="50000"/>
                  </a:schemeClr>
                </a:solidFill>
              </a:rPr>
              <a:t>kaznakovi</a:t>
            </a:r>
            <a:endParaRPr lang="tr-TR" sz="1600" dirty="0">
              <a:solidFill>
                <a:schemeClr val="accent3">
                  <a:lumMod val="50000"/>
                </a:schemeClr>
              </a:solidFill>
            </a:endParaRPr>
          </a:p>
        </p:txBody>
      </p:sp>
      <p:sp>
        <p:nvSpPr>
          <p:cNvPr id="12" name="İçerik Yer Tutucusu 2"/>
          <p:cNvSpPr txBox="1">
            <a:spLocks/>
          </p:cNvSpPr>
          <p:nvPr/>
        </p:nvSpPr>
        <p:spPr>
          <a:xfrm>
            <a:off x="664981" y="6248778"/>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ANADOLU MİFLONU</a:t>
            </a:r>
          </a:p>
          <a:p>
            <a:pPr marL="0" indent="0" algn="ctr">
              <a:buFont typeface="Arial" pitchFamily="34" charset="0"/>
              <a:buNone/>
            </a:pPr>
            <a:r>
              <a:rPr lang="tr-TR" sz="1600" b="1" i="1" dirty="0" err="1">
                <a:solidFill>
                  <a:schemeClr val="accent3">
                    <a:lumMod val="50000"/>
                  </a:schemeClr>
                </a:solidFill>
              </a:rPr>
              <a:t>Ovis</a:t>
            </a:r>
            <a:r>
              <a:rPr lang="tr-TR" sz="1600" b="1" i="1" dirty="0">
                <a:solidFill>
                  <a:schemeClr val="accent3">
                    <a:lumMod val="50000"/>
                  </a:schemeClr>
                </a:solidFill>
              </a:rPr>
              <a:t> </a:t>
            </a:r>
            <a:r>
              <a:rPr lang="tr-TR" sz="1600" b="1" i="1" dirty="0" err="1">
                <a:solidFill>
                  <a:schemeClr val="accent3">
                    <a:lumMod val="50000"/>
                  </a:schemeClr>
                </a:solidFill>
              </a:rPr>
              <a:t>orientalis</a:t>
            </a:r>
            <a:r>
              <a:rPr lang="tr-TR" sz="1600" b="1" i="1" dirty="0">
                <a:solidFill>
                  <a:schemeClr val="accent3">
                    <a:lumMod val="50000"/>
                  </a:schemeClr>
                </a:solidFill>
              </a:rPr>
              <a:t> </a:t>
            </a:r>
            <a:r>
              <a:rPr lang="tr-TR" sz="1600" b="1" i="1" dirty="0" err="1">
                <a:solidFill>
                  <a:schemeClr val="accent3">
                    <a:lumMod val="50000"/>
                  </a:schemeClr>
                </a:solidFill>
              </a:rPr>
              <a:t>anatolica</a:t>
            </a:r>
            <a:endParaRPr lang="tr-TR" sz="1600" dirty="0">
              <a:solidFill>
                <a:schemeClr val="accent3">
                  <a:lumMod val="50000"/>
                </a:schemeClr>
              </a:solidFill>
            </a:endParaRPr>
          </a:p>
        </p:txBody>
      </p:sp>
      <p:sp>
        <p:nvSpPr>
          <p:cNvPr id="14" name="İçerik Yer Tutucusu 2"/>
          <p:cNvSpPr txBox="1">
            <a:spLocks/>
          </p:cNvSpPr>
          <p:nvPr/>
        </p:nvSpPr>
        <p:spPr>
          <a:xfrm>
            <a:off x="4175803" y="9067322"/>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STEP VAŞAĞI</a:t>
            </a:r>
          </a:p>
          <a:p>
            <a:pPr marL="0" indent="0" algn="ctr">
              <a:buFont typeface="Arial" pitchFamily="34" charset="0"/>
              <a:buNone/>
            </a:pPr>
            <a:r>
              <a:rPr lang="tr-TR" sz="1600" b="1" i="1" dirty="0" err="1">
                <a:solidFill>
                  <a:schemeClr val="accent3">
                    <a:lumMod val="50000"/>
                  </a:schemeClr>
                </a:solidFill>
              </a:rPr>
              <a:t>Felis</a:t>
            </a:r>
            <a:r>
              <a:rPr lang="tr-TR" sz="1600" b="1" i="1" dirty="0">
                <a:solidFill>
                  <a:schemeClr val="accent3">
                    <a:lumMod val="50000"/>
                  </a:schemeClr>
                </a:solidFill>
              </a:rPr>
              <a:t> </a:t>
            </a:r>
            <a:r>
              <a:rPr lang="tr-TR" sz="1600" b="1" i="1" dirty="0" err="1">
                <a:solidFill>
                  <a:schemeClr val="accent3">
                    <a:lumMod val="50000"/>
                  </a:schemeClr>
                </a:solidFill>
              </a:rPr>
              <a:t>caraca</a:t>
            </a:r>
            <a:endParaRPr lang="tr-TR" sz="1600" dirty="0">
              <a:solidFill>
                <a:schemeClr val="accent3">
                  <a:lumMod val="50000"/>
                </a:schemeClr>
              </a:solidFill>
            </a:endParaRPr>
          </a:p>
        </p:txBody>
      </p:sp>
      <p:sp>
        <p:nvSpPr>
          <p:cNvPr id="16" name="İçerik Yer Tutucusu 2"/>
          <p:cNvSpPr txBox="1">
            <a:spLocks/>
          </p:cNvSpPr>
          <p:nvPr/>
        </p:nvSpPr>
        <p:spPr>
          <a:xfrm>
            <a:off x="4082207" y="6208261"/>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GELENGİ</a:t>
            </a:r>
          </a:p>
          <a:p>
            <a:pPr marL="0" indent="0" algn="ctr">
              <a:buFont typeface="Arial" pitchFamily="34" charset="0"/>
              <a:buNone/>
            </a:pPr>
            <a:r>
              <a:rPr lang="tr-TR" sz="1600" b="1" i="1" dirty="0" err="1">
                <a:solidFill>
                  <a:schemeClr val="accent3">
                    <a:lumMod val="50000"/>
                  </a:schemeClr>
                </a:solidFill>
              </a:rPr>
              <a:t>Citellus</a:t>
            </a:r>
            <a:r>
              <a:rPr lang="tr-TR" sz="1600" b="1" i="1" dirty="0">
                <a:solidFill>
                  <a:schemeClr val="accent3">
                    <a:lumMod val="50000"/>
                  </a:schemeClr>
                </a:solidFill>
              </a:rPr>
              <a:t> </a:t>
            </a:r>
            <a:r>
              <a:rPr lang="tr-TR" sz="1600" b="1" i="1" dirty="0" err="1">
                <a:solidFill>
                  <a:schemeClr val="accent3">
                    <a:lumMod val="50000"/>
                  </a:schemeClr>
                </a:solidFill>
              </a:rPr>
              <a:t>citellus</a:t>
            </a:r>
            <a:endParaRPr lang="tr-TR" sz="1600" dirty="0">
              <a:solidFill>
                <a:schemeClr val="accent3">
                  <a:lumMod val="50000"/>
                </a:schemeClr>
              </a:solidFill>
            </a:endParaRPr>
          </a:p>
        </p:txBody>
      </p:sp>
      <p:pic>
        <p:nvPicPr>
          <p:cNvPr id="15" name="Picture 2" descr="C:\Users\kalite\Desktop\CASTİVAL SİSTEM\Travelife\Etiketler\Caret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656" y="1424608"/>
            <a:ext cx="2842841" cy="193406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952" y="1416607"/>
            <a:ext cx="2918404" cy="1942065"/>
          </a:xfrm>
          <a:prstGeom prst="rect">
            <a:avLst/>
          </a:prstGeom>
        </p:spPr>
      </p:pic>
      <p:pic>
        <p:nvPicPr>
          <p:cNvPr id="17" name="Resim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80" y="4435614"/>
            <a:ext cx="2466975" cy="1847850"/>
          </a:xfrm>
          <a:prstGeom prst="rect">
            <a:avLst/>
          </a:prstGeom>
        </p:spPr>
      </p:pic>
      <p:pic>
        <p:nvPicPr>
          <p:cNvPr id="18" name="Resim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5725" y="4460294"/>
            <a:ext cx="2619375" cy="1743075"/>
          </a:xfrm>
          <a:prstGeom prst="rect">
            <a:avLst/>
          </a:prstGeom>
        </p:spPr>
      </p:pic>
      <p:pic>
        <p:nvPicPr>
          <p:cNvPr id="19" name="Resim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961" y="7324247"/>
            <a:ext cx="2619375" cy="1743075"/>
          </a:xfrm>
          <a:prstGeom prst="rect">
            <a:avLst/>
          </a:prstGeom>
        </p:spPr>
      </p:pic>
      <p:pic>
        <p:nvPicPr>
          <p:cNvPr id="20" name="Resim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2207" y="7245966"/>
            <a:ext cx="2390775" cy="1816464"/>
          </a:xfrm>
          <a:prstGeom prst="rect">
            <a:avLst/>
          </a:prstGeom>
        </p:spPr>
      </p:pic>
    </p:spTree>
    <p:extLst>
      <p:ext uri="{BB962C8B-B14F-4D97-AF65-F5344CB8AC3E}">
        <p14:creationId xmlns:p14="http://schemas.microsoft.com/office/powerpoint/2010/main" val="736310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22000" r="-22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260648" y="272480"/>
            <a:ext cx="6172200" cy="1433023"/>
          </a:xfrm>
        </p:spPr>
        <p:txBody>
          <a:bodyPr>
            <a:normAutofit fontScale="90000"/>
          </a:bodyPr>
          <a:lstStyle/>
          <a:p>
            <a:r>
              <a:rPr lang="en-US" sz="3100" b="1" dirty="0"/>
              <a:t>CULTURAL AND NATURAL HERITAGE – SAND LILY (Pancratium </a:t>
            </a:r>
            <a:r>
              <a:rPr lang="en-US" sz="3100" b="1" dirty="0" err="1"/>
              <a:t>maritimum</a:t>
            </a:r>
            <a:r>
              <a:rPr lang="en-US" sz="3100" b="1" dirty="0"/>
              <a:t>)</a:t>
            </a:r>
            <a:br>
              <a:rPr lang="tr-TR" sz="3300" b="1" dirty="0">
                <a:solidFill>
                  <a:schemeClr val="accent3">
                    <a:lumMod val="50000"/>
                  </a:schemeClr>
                </a:solidFill>
              </a:rPr>
            </a:br>
            <a:endParaRPr lang="tr-TR" sz="3300" b="1" dirty="0">
              <a:solidFill>
                <a:schemeClr val="accent3">
                  <a:lumMod val="50000"/>
                </a:schemeClr>
              </a:solidFill>
            </a:endParaRPr>
          </a:p>
        </p:txBody>
      </p:sp>
      <p:sp>
        <p:nvSpPr>
          <p:cNvPr id="3" name="İçerik Yer Tutucusu 2"/>
          <p:cNvSpPr>
            <a:spLocks noGrp="1"/>
          </p:cNvSpPr>
          <p:nvPr>
            <p:ph idx="1"/>
          </p:nvPr>
        </p:nvSpPr>
        <p:spPr>
          <a:xfrm>
            <a:off x="692696" y="6390781"/>
            <a:ext cx="5544616" cy="3386755"/>
          </a:xfrm>
        </p:spPr>
        <p:txBody>
          <a:bodyPr>
            <a:noAutofit/>
          </a:bodyPr>
          <a:lstStyle/>
          <a:p>
            <a:pPr marL="0" indent="0" algn="just">
              <a:buNone/>
            </a:pPr>
            <a:r>
              <a:rPr lang="en-US" sz="1800" b="1" dirty="0"/>
              <a:t>The Sand Lily (Pancratium </a:t>
            </a:r>
            <a:r>
              <a:rPr lang="en-US" sz="1800" b="1" dirty="0" err="1"/>
              <a:t>maritimum</a:t>
            </a:r>
            <a:r>
              <a:rPr lang="en-US" sz="1800" b="1" dirty="0"/>
              <a:t>)</a:t>
            </a:r>
            <a:r>
              <a:rPr lang="en-US" sz="1800" dirty="0"/>
              <a:t> belongs to the </a:t>
            </a:r>
            <a:r>
              <a:rPr lang="en-US" sz="1800" b="1" dirty="0"/>
              <a:t>Amaryllidaceae</a:t>
            </a:r>
            <a:r>
              <a:rPr lang="en-US" sz="1800" dirty="0"/>
              <a:t> family and grows mainly on </a:t>
            </a:r>
            <a:r>
              <a:rPr lang="en-US" sz="1800" b="1" dirty="0"/>
              <a:t>Mediterranean sand dunes</a:t>
            </a:r>
            <a:r>
              <a:rPr lang="en-US" sz="1800" dirty="0"/>
              <a:t>.</a:t>
            </a:r>
            <a:br>
              <a:rPr lang="en-US" sz="1800" dirty="0"/>
            </a:br>
            <a:r>
              <a:rPr lang="en-US" sz="1800" dirty="0"/>
              <a:t>It is a </a:t>
            </a:r>
            <a:r>
              <a:rPr lang="en-US" sz="1800" b="1" dirty="0"/>
              <a:t>perennial bulbous plant</a:t>
            </a:r>
            <a:r>
              <a:rPr lang="en-US" sz="1800" dirty="0"/>
              <a:t> native to the Mediterranean region and is considered </a:t>
            </a:r>
            <a:r>
              <a:rPr lang="en-US" sz="1800" b="1" dirty="0"/>
              <a:t>endemic</a:t>
            </a:r>
            <a:r>
              <a:rPr lang="en-US" sz="1800" dirty="0"/>
              <a:t>.</a:t>
            </a:r>
            <a:br>
              <a:rPr lang="en-US" sz="1800" dirty="0"/>
            </a:br>
            <a:r>
              <a:rPr lang="en-US" sz="1800" dirty="0"/>
              <a:t>In Turkey, it is </a:t>
            </a:r>
            <a:r>
              <a:rPr lang="en-US" sz="1800" b="1" dirty="0"/>
              <a:t>legally protected</a:t>
            </a:r>
            <a:r>
              <a:rPr lang="en-US" sz="1800" dirty="0"/>
              <a:t>, and harming or uprooting the plant results in </a:t>
            </a:r>
            <a:r>
              <a:rPr lang="en-US" sz="1800" b="1" dirty="0"/>
              <a:t>penalties</a:t>
            </a:r>
            <a:r>
              <a:rPr lang="en-US" sz="1800" dirty="0"/>
              <a:t>.</a:t>
            </a:r>
            <a:br>
              <a:rPr lang="en-US" sz="1800" dirty="0"/>
            </a:br>
            <a:r>
              <a:rPr lang="en-US" sz="1800" dirty="0"/>
              <a:t>Sand lilies usually bloom between </a:t>
            </a:r>
            <a:r>
              <a:rPr lang="en-US" sz="1800" b="1" dirty="0"/>
              <a:t>August and October</a:t>
            </a:r>
            <a:r>
              <a:rPr lang="en-US" sz="1800" dirty="0"/>
              <a:t> and are often found </a:t>
            </a:r>
            <a:r>
              <a:rPr lang="en-US" sz="1800" b="1" dirty="0"/>
              <a:t>just a few meters from the sea</a:t>
            </a:r>
            <a:r>
              <a:rPr lang="en-US" sz="1800" dirty="0"/>
              <a:t>, maintaining their long, spear-like </a:t>
            </a:r>
            <a:r>
              <a:rPr lang="en-US" sz="1800" b="1" dirty="0"/>
              <a:t>evergreen leaves</a:t>
            </a:r>
            <a:r>
              <a:rPr lang="en-US" sz="1800" dirty="0"/>
              <a:t> throughout winter.</a:t>
            </a:r>
            <a:endParaRPr lang="tr-TR" sz="1800" dirty="0">
              <a:latin typeface="Aptos" panose="020B0004020202020204" pitchFamily="34" charset="0"/>
            </a:endParaRPr>
          </a:p>
        </p:txBody>
      </p:sp>
      <p:pic>
        <p:nvPicPr>
          <p:cNvPr id="20482" name="Picture 2" descr="C:\Users\kalite\Desktop\CASTİVAL SİSTEM\Travelife\Etiketler\Kum zambağı.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768" y="1923906"/>
            <a:ext cx="4248472"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52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22000" r="-22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294319" y="311556"/>
            <a:ext cx="6172200" cy="1019908"/>
          </a:xfrm>
        </p:spPr>
        <p:txBody>
          <a:bodyPr>
            <a:normAutofit fontScale="90000"/>
          </a:bodyPr>
          <a:lstStyle/>
          <a:p>
            <a:br>
              <a:rPr lang="tr-TR" sz="3200" b="1" dirty="0"/>
            </a:br>
            <a:r>
              <a:rPr lang="tr-TR" sz="3200" b="1" dirty="0"/>
              <a:t>ENDEMIC PLANT SPECIES</a:t>
            </a:r>
            <a:br>
              <a:rPr lang="tr-TR" sz="3200" dirty="0"/>
            </a:br>
            <a:endParaRPr lang="tr-TR" sz="3000" dirty="0">
              <a:latin typeface="Aptos" panose="020B0004020202020204" pitchFamily="34" charset="0"/>
            </a:endParaRPr>
          </a:p>
        </p:txBody>
      </p:sp>
      <p:sp>
        <p:nvSpPr>
          <p:cNvPr id="3" name="İçerik Yer Tutucusu 2"/>
          <p:cNvSpPr>
            <a:spLocks noGrp="1"/>
          </p:cNvSpPr>
          <p:nvPr>
            <p:ph idx="1"/>
          </p:nvPr>
        </p:nvSpPr>
        <p:spPr>
          <a:xfrm>
            <a:off x="580254" y="3397130"/>
            <a:ext cx="2240566" cy="792088"/>
          </a:xfrm>
        </p:spPr>
        <p:txBody>
          <a:bodyPr>
            <a:noAutofit/>
          </a:bodyPr>
          <a:lstStyle/>
          <a:p>
            <a:pPr marL="0" indent="0" algn="ctr">
              <a:buNone/>
            </a:pPr>
            <a:r>
              <a:rPr lang="tr-TR" sz="1600" b="1" dirty="0">
                <a:solidFill>
                  <a:schemeClr val="accent3">
                    <a:lumMod val="50000"/>
                  </a:schemeClr>
                </a:solidFill>
              </a:rPr>
              <a:t>KUM ZAMBAĞI</a:t>
            </a:r>
          </a:p>
          <a:p>
            <a:pPr marL="0" indent="0" algn="ctr">
              <a:buNone/>
            </a:pPr>
            <a:r>
              <a:rPr lang="tr-TR" sz="1600" b="1" i="1" dirty="0" err="1">
                <a:solidFill>
                  <a:schemeClr val="accent3">
                    <a:lumMod val="50000"/>
                  </a:schemeClr>
                </a:solidFill>
              </a:rPr>
              <a:t>Pancratium</a:t>
            </a:r>
            <a:r>
              <a:rPr lang="tr-TR" sz="1600" b="1" i="1" dirty="0">
                <a:solidFill>
                  <a:schemeClr val="accent3">
                    <a:lumMod val="50000"/>
                  </a:schemeClr>
                </a:solidFill>
              </a:rPr>
              <a:t> </a:t>
            </a:r>
            <a:r>
              <a:rPr lang="tr-TR" sz="1600" b="1" i="1" dirty="0" err="1">
                <a:solidFill>
                  <a:schemeClr val="accent3">
                    <a:lumMod val="50000"/>
                  </a:schemeClr>
                </a:solidFill>
              </a:rPr>
              <a:t>maritimum</a:t>
            </a:r>
            <a:endParaRPr lang="tr-TR" sz="1600" dirty="0">
              <a:solidFill>
                <a:schemeClr val="accent3">
                  <a:lumMod val="50000"/>
                </a:schemeClr>
              </a:solidFill>
            </a:endParaRPr>
          </a:p>
        </p:txBody>
      </p:sp>
      <p:pic>
        <p:nvPicPr>
          <p:cNvPr id="5" name="Picture 2" descr="C:\Users\kalite\Desktop\CASTİVAL SİSTEM\Travelife\Etiketler\Kum zambağı.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25" y="1380907"/>
            <a:ext cx="2016224" cy="2016224"/>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474" y="1380907"/>
            <a:ext cx="1909192" cy="2016223"/>
          </a:xfrm>
          <a:prstGeom prst="rect">
            <a:avLst/>
          </a:prstGeom>
        </p:spPr>
      </p:pic>
      <p:sp>
        <p:nvSpPr>
          <p:cNvPr id="8" name="İçerik Yer Tutucusu 2"/>
          <p:cNvSpPr txBox="1">
            <a:spLocks/>
          </p:cNvSpPr>
          <p:nvPr/>
        </p:nvSpPr>
        <p:spPr>
          <a:xfrm>
            <a:off x="3933056" y="3397130"/>
            <a:ext cx="2726060"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TOROS ORKİDESİ</a:t>
            </a:r>
          </a:p>
          <a:p>
            <a:pPr marL="0" indent="0" algn="ctr">
              <a:buFont typeface="Arial" pitchFamily="34" charset="0"/>
              <a:buNone/>
            </a:pPr>
            <a:r>
              <a:rPr lang="tr-TR" sz="1600" b="1" i="1" dirty="0" err="1">
                <a:solidFill>
                  <a:schemeClr val="accent3">
                    <a:lumMod val="50000"/>
                  </a:schemeClr>
                </a:solidFill>
              </a:rPr>
              <a:t>Himantoglossum</a:t>
            </a:r>
            <a:r>
              <a:rPr lang="tr-TR" sz="1600" b="1" i="1" dirty="0">
                <a:solidFill>
                  <a:schemeClr val="accent3">
                    <a:lumMod val="50000"/>
                  </a:schemeClr>
                </a:solidFill>
              </a:rPr>
              <a:t> </a:t>
            </a:r>
            <a:r>
              <a:rPr lang="tr-TR" sz="1600" b="1" i="1" dirty="0" err="1">
                <a:solidFill>
                  <a:schemeClr val="accent3">
                    <a:lumMod val="50000"/>
                  </a:schemeClr>
                </a:solidFill>
              </a:rPr>
              <a:t>Montis-tauri</a:t>
            </a:r>
            <a:endParaRPr lang="tr-TR" sz="1600" dirty="0">
              <a:solidFill>
                <a:schemeClr val="accent3">
                  <a:lumMod val="50000"/>
                </a:schemeClr>
              </a:solidFill>
            </a:endParaRPr>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49" y="4189218"/>
            <a:ext cx="2619375" cy="1743075"/>
          </a:xfrm>
          <a:prstGeom prst="rect">
            <a:avLst/>
          </a:prstGeom>
        </p:spPr>
      </p:pic>
      <p:sp>
        <p:nvSpPr>
          <p:cNvPr id="10" name="İçerik Yer Tutucusu 2"/>
          <p:cNvSpPr txBox="1">
            <a:spLocks/>
          </p:cNvSpPr>
          <p:nvPr/>
        </p:nvSpPr>
        <p:spPr>
          <a:xfrm>
            <a:off x="664982" y="9167750"/>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SİDE CANAVAR OTU</a:t>
            </a:r>
          </a:p>
          <a:p>
            <a:pPr marL="0" indent="0" algn="ctr">
              <a:buFont typeface="Arial" pitchFamily="34" charset="0"/>
              <a:buNone/>
            </a:pPr>
            <a:r>
              <a:rPr lang="tr-TR" sz="1600" b="1" i="1" dirty="0" err="1">
                <a:solidFill>
                  <a:schemeClr val="accent3">
                    <a:lumMod val="50000"/>
                  </a:schemeClr>
                </a:solidFill>
              </a:rPr>
              <a:t>Orobanche</a:t>
            </a:r>
            <a:r>
              <a:rPr lang="tr-TR" sz="1600" b="1" i="1" dirty="0">
                <a:solidFill>
                  <a:schemeClr val="accent3">
                    <a:lumMod val="50000"/>
                  </a:schemeClr>
                </a:solidFill>
              </a:rPr>
              <a:t> </a:t>
            </a:r>
            <a:r>
              <a:rPr lang="tr-TR" sz="1600" b="1" i="1" dirty="0" err="1">
                <a:solidFill>
                  <a:schemeClr val="accent3">
                    <a:lumMod val="50000"/>
                  </a:schemeClr>
                </a:solidFill>
              </a:rPr>
              <a:t>Sideana</a:t>
            </a:r>
            <a:endParaRPr lang="tr-TR" sz="1600" dirty="0">
              <a:solidFill>
                <a:schemeClr val="accent3">
                  <a:lumMod val="50000"/>
                </a:schemeClr>
              </a:solidFill>
            </a:endParaRPr>
          </a:p>
        </p:txBody>
      </p:sp>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340" y="6724380"/>
            <a:ext cx="1847850" cy="2476500"/>
          </a:xfrm>
          <a:prstGeom prst="rect">
            <a:avLst/>
          </a:prstGeom>
        </p:spPr>
      </p:pic>
      <p:sp>
        <p:nvSpPr>
          <p:cNvPr id="12" name="İçerik Yer Tutucusu 2"/>
          <p:cNvSpPr txBox="1">
            <a:spLocks/>
          </p:cNvSpPr>
          <p:nvPr/>
        </p:nvSpPr>
        <p:spPr>
          <a:xfrm>
            <a:off x="664982" y="5915728"/>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BAYTOP ÇİĞDEMİ</a:t>
            </a:r>
          </a:p>
          <a:p>
            <a:pPr marL="0" indent="0" algn="ctr">
              <a:buFont typeface="Arial" pitchFamily="34" charset="0"/>
              <a:buNone/>
            </a:pPr>
            <a:r>
              <a:rPr lang="tr-TR" sz="1600" b="1" i="1" dirty="0" err="1">
                <a:solidFill>
                  <a:schemeClr val="accent3">
                    <a:lumMod val="50000"/>
                  </a:schemeClr>
                </a:solidFill>
              </a:rPr>
              <a:t>Colchicum</a:t>
            </a:r>
            <a:r>
              <a:rPr lang="tr-TR" sz="1600" b="1" i="1" dirty="0">
                <a:solidFill>
                  <a:schemeClr val="accent3">
                    <a:lumMod val="50000"/>
                  </a:schemeClr>
                </a:solidFill>
              </a:rPr>
              <a:t> </a:t>
            </a:r>
            <a:r>
              <a:rPr lang="tr-TR" sz="1600" b="1" i="1" dirty="0" err="1">
                <a:solidFill>
                  <a:schemeClr val="accent3">
                    <a:lumMod val="50000"/>
                  </a:schemeClr>
                </a:solidFill>
              </a:rPr>
              <a:t>Baytopiorum</a:t>
            </a:r>
            <a:endParaRPr lang="tr-TR" sz="1600" dirty="0">
              <a:solidFill>
                <a:schemeClr val="accent3">
                  <a:lumMod val="50000"/>
                </a:schemeClr>
              </a:solidFill>
            </a:endParaRPr>
          </a:p>
        </p:txBody>
      </p:sp>
      <p:pic>
        <p:nvPicPr>
          <p:cNvPr id="11" name="Resi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0507" y="6891067"/>
            <a:ext cx="2143125" cy="2143125"/>
          </a:xfrm>
          <a:prstGeom prst="rect">
            <a:avLst/>
          </a:prstGeom>
        </p:spPr>
      </p:pic>
      <p:sp>
        <p:nvSpPr>
          <p:cNvPr id="14" name="İçerik Yer Tutucusu 2"/>
          <p:cNvSpPr txBox="1">
            <a:spLocks/>
          </p:cNvSpPr>
          <p:nvPr/>
        </p:nvSpPr>
        <p:spPr>
          <a:xfrm>
            <a:off x="4175803" y="9067322"/>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PERGE HAVA CIVASI</a:t>
            </a:r>
          </a:p>
          <a:p>
            <a:pPr marL="0" indent="0" algn="ctr">
              <a:buFont typeface="Arial" pitchFamily="34" charset="0"/>
              <a:buNone/>
            </a:pPr>
            <a:r>
              <a:rPr lang="tr-TR" sz="1600" b="1" i="1" dirty="0" err="1">
                <a:solidFill>
                  <a:schemeClr val="accent3">
                    <a:lumMod val="50000"/>
                  </a:schemeClr>
                </a:solidFill>
              </a:rPr>
              <a:t>Alkanra</a:t>
            </a:r>
            <a:r>
              <a:rPr lang="tr-TR" sz="1600" b="1" i="1" dirty="0">
                <a:solidFill>
                  <a:schemeClr val="accent3">
                    <a:lumMod val="50000"/>
                  </a:schemeClr>
                </a:solidFill>
              </a:rPr>
              <a:t> </a:t>
            </a:r>
            <a:r>
              <a:rPr lang="tr-TR" sz="1600" b="1" i="1" dirty="0" err="1">
                <a:solidFill>
                  <a:schemeClr val="accent3">
                    <a:lumMod val="50000"/>
                  </a:schemeClr>
                </a:solidFill>
              </a:rPr>
              <a:t>Macrophilla</a:t>
            </a:r>
            <a:endParaRPr lang="tr-TR" sz="1600" dirty="0">
              <a:solidFill>
                <a:schemeClr val="accent3">
                  <a:lumMod val="50000"/>
                </a:schemeClr>
              </a:solidFill>
            </a:endParaRPr>
          </a:p>
        </p:txBody>
      </p:sp>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7619" y="4222348"/>
            <a:ext cx="2628900" cy="1733550"/>
          </a:xfrm>
          <a:prstGeom prst="rect">
            <a:avLst/>
          </a:prstGeom>
        </p:spPr>
      </p:pic>
      <p:sp>
        <p:nvSpPr>
          <p:cNvPr id="16" name="İçerik Yer Tutucusu 2"/>
          <p:cNvSpPr txBox="1">
            <a:spLocks/>
          </p:cNvSpPr>
          <p:nvPr/>
        </p:nvSpPr>
        <p:spPr>
          <a:xfrm>
            <a:off x="4031786" y="5915728"/>
            <a:ext cx="224056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1600" b="1" dirty="0">
                <a:solidFill>
                  <a:schemeClr val="accent3">
                    <a:lumMod val="50000"/>
                  </a:schemeClr>
                </a:solidFill>
              </a:rPr>
              <a:t>FASELİS BURÇAĞI</a:t>
            </a:r>
          </a:p>
          <a:p>
            <a:pPr marL="0" indent="0" algn="ctr">
              <a:buFont typeface="Arial" pitchFamily="34" charset="0"/>
              <a:buNone/>
            </a:pPr>
            <a:r>
              <a:rPr lang="tr-TR" sz="1600" b="1" i="1" dirty="0" err="1">
                <a:solidFill>
                  <a:schemeClr val="accent3">
                    <a:lumMod val="50000"/>
                  </a:schemeClr>
                </a:solidFill>
              </a:rPr>
              <a:t>Lathyrus</a:t>
            </a:r>
            <a:r>
              <a:rPr lang="tr-TR" sz="1600" b="1" i="1" dirty="0">
                <a:solidFill>
                  <a:schemeClr val="accent3">
                    <a:lumMod val="50000"/>
                  </a:schemeClr>
                </a:solidFill>
              </a:rPr>
              <a:t> </a:t>
            </a:r>
            <a:r>
              <a:rPr lang="tr-TR" sz="1600" b="1" i="1" dirty="0" err="1">
                <a:solidFill>
                  <a:schemeClr val="accent3">
                    <a:lumMod val="50000"/>
                  </a:schemeClr>
                </a:solidFill>
              </a:rPr>
              <a:t>Phalitanus</a:t>
            </a:r>
            <a:endParaRPr lang="tr-TR" sz="1600" dirty="0">
              <a:solidFill>
                <a:schemeClr val="accent3">
                  <a:lumMod val="50000"/>
                </a:schemeClr>
              </a:solidFill>
            </a:endParaRPr>
          </a:p>
        </p:txBody>
      </p:sp>
    </p:spTree>
    <p:extLst>
      <p:ext uri="{BB962C8B-B14F-4D97-AF65-F5344CB8AC3E}">
        <p14:creationId xmlns:p14="http://schemas.microsoft.com/office/powerpoint/2010/main" val="1490867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134000" r="-79000" b="-5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396699"/>
            <a:ext cx="6172200" cy="1019908"/>
          </a:xfrm>
        </p:spPr>
        <p:txBody>
          <a:bodyPr>
            <a:normAutofit/>
          </a:bodyPr>
          <a:lstStyle/>
          <a:p>
            <a:r>
              <a:rPr lang="tr-TR" sz="2800" b="1" dirty="0">
                <a:latin typeface="Aptos" panose="020B0004020202020204" pitchFamily="34" charset="0"/>
              </a:rPr>
              <a:t>MUSTAFA KEMAL ATATÜRK</a:t>
            </a:r>
            <a:br>
              <a:rPr lang="tr-TR" sz="2800" b="1" dirty="0">
                <a:latin typeface="Aptos" panose="020B0004020202020204" pitchFamily="34" charset="0"/>
              </a:rPr>
            </a:br>
            <a:r>
              <a:rPr lang="tr-TR" sz="2800" b="1" dirty="0">
                <a:latin typeface="Aptos" panose="020B0004020202020204" pitchFamily="34" charset="0"/>
              </a:rPr>
              <a:t>(1881-193∞)</a:t>
            </a:r>
          </a:p>
        </p:txBody>
      </p:sp>
      <p:sp>
        <p:nvSpPr>
          <p:cNvPr id="3" name="İçerik Yer Tutucusu 2"/>
          <p:cNvSpPr>
            <a:spLocks noGrp="1"/>
          </p:cNvSpPr>
          <p:nvPr>
            <p:ph idx="1"/>
          </p:nvPr>
        </p:nvSpPr>
        <p:spPr>
          <a:xfrm>
            <a:off x="310049" y="4953000"/>
            <a:ext cx="6254451" cy="4680520"/>
          </a:xfrm>
        </p:spPr>
        <p:txBody>
          <a:bodyPr>
            <a:noAutofit/>
          </a:bodyPr>
          <a:lstStyle/>
          <a:p>
            <a:r>
              <a:rPr lang="en-US" sz="1400" b="1" dirty="0"/>
              <a:t>FOUNDER AND FIRST PRESIDENT OF THE REPUBLIC OF TÜRKİYE — ATATÜRK</a:t>
            </a:r>
            <a:endParaRPr lang="en-US" sz="1400" dirty="0"/>
          </a:p>
          <a:p>
            <a:r>
              <a:rPr lang="en-US" sz="1400" dirty="0"/>
              <a:t>He was born in 1881 in Thessaloniki. His mother was Zübeyde </a:t>
            </a:r>
            <a:r>
              <a:rPr lang="en-US" sz="1400" dirty="0" err="1"/>
              <a:t>Hanım</a:t>
            </a:r>
            <a:r>
              <a:rPr lang="en-US" sz="1400" dirty="0"/>
              <a:t> and his father was Ali </a:t>
            </a:r>
            <a:r>
              <a:rPr lang="en-US" sz="1400" dirty="0" err="1"/>
              <a:t>Rıza</a:t>
            </a:r>
            <a:r>
              <a:rPr lang="en-US" sz="1400" dirty="0"/>
              <a:t> Efendi.</a:t>
            </a:r>
            <a:br>
              <a:rPr lang="en-US" sz="1400" dirty="0"/>
            </a:br>
            <a:r>
              <a:rPr lang="en-US" sz="1400" dirty="0"/>
              <a:t>He attended </a:t>
            </a:r>
            <a:r>
              <a:rPr lang="en-US" sz="1400" dirty="0" err="1"/>
              <a:t>Mahalle</a:t>
            </a:r>
            <a:r>
              <a:rPr lang="en-US" sz="1400" dirty="0"/>
              <a:t> School, </a:t>
            </a:r>
            <a:r>
              <a:rPr lang="en-US" sz="1400" dirty="0" err="1"/>
              <a:t>Şemsi</a:t>
            </a:r>
            <a:r>
              <a:rPr lang="en-US" sz="1400" dirty="0"/>
              <a:t> Efendi School, Thessaloniki Civil School, Thessaloniki Military Secondary School, Thessaloniki Military High School, the Military Academy, and finally the Military College.</a:t>
            </a:r>
            <a:br>
              <a:rPr lang="en-US" sz="1400" dirty="0"/>
            </a:br>
            <a:r>
              <a:rPr lang="en-US" sz="1400" dirty="0"/>
              <a:t>In 1893, while studying at the Military Secondary School, his mathematics teacher added the name “Kemal” to his first name, and he became known as </a:t>
            </a:r>
            <a:r>
              <a:rPr lang="en-US" sz="1400" b="1" dirty="0"/>
              <a:t>Mustafa Kemal</a:t>
            </a:r>
            <a:r>
              <a:rPr lang="en-US" sz="1400" dirty="0"/>
              <a:t>.</a:t>
            </a:r>
          </a:p>
          <a:p>
            <a:r>
              <a:rPr lang="en-US" sz="1400" dirty="0"/>
              <a:t>After the Ottoman Empire’s defeat in World War I, the </a:t>
            </a:r>
            <a:r>
              <a:rPr lang="en-US" sz="1400" b="1" dirty="0"/>
              <a:t>Armistice of </a:t>
            </a:r>
            <a:r>
              <a:rPr lang="en-US" sz="1400" b="1" dirty="0" err="1"/>
              <a:t>Mondros</a:t>
            </a:r>
            <a:r>
              <a:rPr lang="en-US" sz="1400" dirty="0"/>
              <a:t> was signed. Following the occupation of the homeland under this agreement, Mustafa Kemal landed in </a:t>
            </a:r>
            <a:r>
              <a:rPr lang="en-US" sz="1400" b="1" dirty="0"/>
              <a:t>Samsun on May 19, 1919</a:t>
            </a:r>
            <a:r>
              <a:rPr lang="en-US" sz="1400" dirty="0"/>
              <a:t>, initiating the </a:t>
            </a:r>
            <a:r>
              <a:rPr lang="en-US" sz="1400" b="1" dirty="0"/>
              <a:t>National Struggle</a:t>
            </a:r>
            <a:r>
              <a:rPr lang="en-US" sz="1400" dirty="0"/>
              <a:t>.</a:t>
            </a:r>
          </a:p>
          <a:p>
            <a:r>
              <a:rPr lang="en-US" sz="1400" dirty="0"/>
              <a:t>On </a:t>
            </a:r>
            <a:r>
              <a:rPr lang="en-US" sz="1400" b="1" dirty="0"/>
              <a:t>April 23, 1920</a:t>
            </a:r>
            <a:r>
              <a:rPr lang="en-US" sz="1400" dirty="0"/>
              <a:t>, with the opening of the </a:t>
            </a:r>
            <a:r>
              <a:rPr lang="en-US" sz="1400" b="1" dirty="0"/>
              <a:t>Grand National Assembly of Türkiye</a:t>
            </a:r>
            <a:r>
              <a:rPr lang="en-US" sz="1400" dirty="0"/>
              <a:t>, Mustafa Kemal was elected as both Speaker of the Assembly and Head of Government.</a:t>
            </a:r>
            <a:br>
              <a:rPr lang="en-US" sz="1400" dirty="0"/>
            </a:br>
            <a:r>
              <a:rPr lang="en-US" sz="1400" dirty="0"/>
              <a:t>After the victory at the </a:t>
            </a:r>
            <a:r>
              <a:rPr lang="en-US" sz="1400" b="1" dirty="0"/>
              <a:t>Battle of Sakarya</a:t>
            </a:r>
            <a:r>
              <a:rPr lang="en-US" sz="1400" dirty="0"/>
              <a:t>, he was honored with the title </a:t>
            </a:r>
            <a:r>
              <a:rPr lang="en-US" sz="1400" b="1" dirty="0"/>
              <a:t>“Gazi” (Veteran)</a:t>
            </a:r>
            <a:r>
              <a:rPr lang="en-US" sz="1400" dirty="0"/>
              <a:t> and the rank of </a:t>
            </a:r>
            <a:r>
              <a:rPr lang="en-US" sz="1400" b="1" dirty="0"/>
              <a:t>Field Marshal</a:t>
            </a:r>
            <a:r>
              <a:rPr lang="en-US" sz="1400" dirty="0"/>
              <a:t>.</a:t>
            </a:r>
            <a:br>
              <a:rPr lang="en-US" sz="1400" dirty="0"/>
            </a:br>
            <a:r>
              <a:rPr lang="en-US" sz="1400" dirty="0"/>
              <a:t>Finally, with the </a:t>
            </a:r>
            <a:r>
              <a:rPr lang="en-US" sz="1400" b="1" dirty="0"/>
              <a:t>proclamation of the Republic on October 29, 1923</a:t>
            </a:r>
            <a:r>
              <a:rPr lang="en-US" sz="1400" dirty="0"/>
              <a:t>, Mustafa Kemal became the </a:t>
            </a:r>
            <a:r>
              <a:rPr lang="en-US" sz="1400" b="1" dirty="0"/>
              <a:t>first President of the Republic of Türkiye</a:t>
            </a:r>
            <a:r>
              <a:rPr lang="en-US" sz="1400" dirty="0"/>
              <a:t>.</a:t>
            </a:r>
          </a:p>
          <a:p>
            <a:pPr marL="0" indent="0" algn="just">
              <a:buNone/>
            </a:pPr>
            <a:endParaRPr lang="tr-TR" sz="1500" dirty="0"/>
          </a:p>
        </p:txBody>
      </p:sp>
      <p:pic>
        <p:nvPicPr>
          <p:cNvPr id="13314" name="Picture 2" descr="C:\Users\kalite\Desktop\CASTİVAL SİSTEM\Travelife\Etiketler\Atatü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72" y="1640632"/>
            <a:ext cx="5917561" cy="3088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40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94000" r="-94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0" y="200472"/>
            <a:ext cx="6741368" cy="1152128"/>
          </a:xfrm>
        </p:spPr>
        <p:txBody>
          <a:bodyPr>
            <a:noAutofit/>
          </a:bodyPr>
          <a:lstStyle/>
          <a:p>
            <a:r>
              <a:rPr lang="en-US" sz="2400" b="1" dirty="0"/>
              <a:t>THINGS TO CONSIDER WHEN VISITING LOCAL, HISTORICAL, ARCHAEOLOGICAL, CULTURAL AND SPIRITUAL SITES</a:t>
            </a:r>
            <a:endParaRPr lang="tr-TR" sz="2400" b="1" dirty="0">
              <a:latin typeface="Aptos" panose="020B0004020202020204" pitchFamily="34" charset="0"/>
            </a:endParaRPr>
          </a:p>
        </p:txBody>
      </p:sp>
      <p:sp>
        <p:nvSpPr>
          <p:cNvPr id="3" name="İçerik Yer Tutucusu 2"/>
          <p:cNvSpPr>
            <a:spLocks noGrp="1"/>
          </p:cNvSpPr>
          <p:nvPr>
            <p:ph idx="1"/>
          </p:nvPr>
        </p:nvSpPr>
        <p:spPr>
          <a:xfrm>
            <a:off x="0" y="1496616"/>
            <a:ext cx="6741368" cy="7992888"/>
          </a:xfrm>
        </p:spPr>
        <p:txBody>
          <a:bodyPr>
            <a:noAutofit/>
          </a:bodyPr>
          <a:lstStyle/>
          <a:p>
            <a:pPr marL="0" indent="0" algn="just">
              <a:buNone/>
            </a:pPr>
            <a:r>
              <a:rPr lang="en-US" sz="2000" dirty="0"/>
              <a:t>Please remove your shoes, keep quiet, and follow the dress code (such as covering the head, shoulders, and knees) when entering places of worship and sacred sites.</a:t>
            </a:r>
            <a:br>
              <a:rPr lang="en-US" sz="2000" dirty="0"/>
            </a:br>
            <a:r>
              <a:rPr lang="en-US" sz="2000" dirty="0"/>
              <a:t>We kindly ask you to respect the privacy of local people and not to take photos or videos without permission.</a:t>
            </a:r>
            <a:br>
              <a:rPr lang="en-US" sz="2000" dirty="0"/>
            </a:br>
            <a:r>
              <a:rPr lang="en-US" sz="2000" dirty="0"/>
              <a:t>Please ask parents before taking photos of children and avoid physical contact.</a:t>
            </a:r>
            <a:br>
              <a:rPr lang="en-US" sz="2000" dirty="0"/>
            </a:br>
            <a:r>
              <a:rPr lang="en-US" sz="2000" dirty="0"/>
              <a:t>To help protect natural and archaeological areas, please dispose of your waste in designated bins and avoid behaviors that may harm the environment.</a:t>
            </a:r>
            <a:br>
              <a:rPr lang="en-US" sz="2000" dirty="0"/>
            </a:br>
            <a:r>
              <a:rPr lang="en-US" sz="2000" dirty="0"/>
              <a:t>Refraining from participating in activities that disregard animal welfare (such as donkey rides or animal photo shows) is highly important for sustainable tourism principles.</a:t>
            </a:r>
            <a:br>
              <a:rPr lang="en-US" sz="2000" dirty="0"/>
            </a:br>
            <a:r>
              <a:rPr lang="en-US" sz="2000" dirty="0"/>
              <a:t>Choosing local guides and purchasing local products will help you build cultural connections and contribute to the local economy.</a:t>
            </a:r>
            <a:br>
              <a:rPr lang="en-US" sz="2000" dirty="0"/>
            </a:br>
            <a:r>
              <a:rPr lang="en-US" sz="2000" dirty="0"/>
              <a:t>Respecting the traditions, beliefs, and lifestyles of local people supports cultural sustainability.</a:t>
            </a:r>
            <a:br>
              <a:rPr lang="en-US" sz="2000" dirty="0"/>
            </a:br>
            <a:r>
              <a:rPr lang="en-US" sz="2000" dirty="0"/>
              <a:t>Be respectful to all living beings and the natural environment; please avoid leaving environmentally harmful items (such as single-use plastics or cigarette butts) in nature.</a:t>
            </a:r>
            <a:br>
              <a:rPr lang="en-US" sz="2000" dirty="0"/>
            </a:br>
            <a:r>
              <a:rPr lang="en-US" sz="2000" dirty="0"/>
              <a:t>When joining local festivals or community events, seek information from local guides and act in accordance with community rules.</a:t>
            </a:r>
            <a:endParaRPr lang="tr-TR" sz="2000" dirty="0"/>
          </a:p>
        </p:txBody>
      </p:sp>
    </p:spTree>
    <p:extLst>
      <p:ext uri="{BB962C8B-B14F-4D97-AF65-F5344CB8AC3E}">
        <p14:creationId xmlns:p14="http://schemas.microsoft.com/office/powerpoint/2010/main" val="3232527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l="-60000" r="-60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0" y="223776"/>
            <a:ext cx="6858000" cy="864096"/>
          </a:xfrm>
        </p:spPr>
        <p:txBody>
          <a:bodyPr>
            <a:normAutofit/>
          </a:bodyPr>
          <a:lstStyle/>
          <a:p>
            <a:r>
              <a:rPr lang="tr-TR" sz="2800" b="1" dirty="0"/>
              <a:t>FOR OUR ENVIRONMENT</a:t>
            </a:r>
            <a:endParaRPr lang="tr-TR" sz="2800" b="1" dirty="0">
              <a:latin typeface="Aptos" panose="020B0004020202020204" pitchFamily="34" charset="0"/>
            </a:endParaRPr>
          </a:p>
        </p:txBody>
      </p:sp>
      <p:sp>
        <p:nvSpPr>
          <p:cNvPr id="7" name="İçerik Yer Tutucusu 2"/>
          <p:cNvSpPr>
            <a:spLocks noGrp="1"/>
          </p:cNvSpPr>
          <p:nvPr>
            <p:ph idx="1"/>
          </p:nvPr>
        </p:nvSpPr>
        <p:spPr>
          <a:xfrm>
            <a:off x="188640" y="3542333"/>
            <a:ext cx="6480720" cy="3786929"/>
          </a:xfrm>
        </p:spPr>
        <p:txBody>
          <a:bodyPr>
            <a:noAutofit/>
          </a:bodyPr>
          <a:lstStyle/>
          <a:p>
            <a:pPr marL="0" indent="0" algn="just">
              <a:buNone/>
            </a:pPr>
            <a:r>
              <a:rPr lang="tr-TR" sz="2000" b="1" dirty="0" err="1"/>
              <a:t>DearGuests</a:t>
            </a:r>
            <a:r>
              <a:rPr lang="tr-TR" sz="2000" b="1" dirty="0"/>
              <a:t>,</a:t>
            </a:r>
            <a:br>
              <a:rPr lang="tr-TR" sz="2000" dirty="0"/>
            </a:br>
            <a:r>
              <a:rPr lang="tr-TR" sz="2000" dirty="0" err="1"/>
              <a:t>When</a:t>
            </a:r>
            <a:r>
              <a:rPr lang="tr-TR" sz="2000" dirty="0"/>
              <a:t> </a:t>
            </a:r>
            <a:r>
              <a:rPr lang="tr-TR" sz="2000" dirty="0" err="1"/>
              <a:t>choosing</a:t>
            </a:r>
            <a:r>
              <a:rPr lang="tr-TR" sz="2000" dirty="0"/>
              <a:t> </a:t>
            </a:r>
            <a:r>
              <a:rPr lang="tr-TR" sz="2000" dirty="0" err="1"/>
              <a:t>sprays</a:t>
            </a:r>
            <a:r>
              <a:rPr lang="tr-TR" sz="2000" dirty="0"/>
              <a:t>, </a:t>
            </a:r>
            <a:r>
              <a:rPr lang="tr-TR" sz="2000" dirty="0" err="1"/>
              <a:t>deodorants</a:t>
            </a:r>
            <a:r>
              <a:rPr lang="tr-TR" sz="2000" dirty="0"/>
              <a:t>, </a:t>
            </a:r>
            <a:r>
              <a:rPr lang="tr-TR" sz="2000" dirty="0" err="1"/>
              <a:t>perfumes</a:t>
            </a:r>
            <a:r>
              <a:rPr lang="tr-TR" sz="2000" dirty="0"/>
              <a:t>, </a:t>
            </a:r>
            <a:r>
              <a:rPr lang="tr-TR" sz="2000" dirty="0" err="1"/>
              <a:t>sunscreens</a:t>
            </a:r>
            <a:r>
              <a:rPr lang="tr-TR" sz="2000" dirty="0"/>
              <a:t>, </a:t>
            </a:r>
            <a:r>
              <a:rPr lang="tr-TR" sz="2000" dirty="0" err="1"/>
              <a:t>and</a:t>
            </a:r>
            <a:r>
              <a:rPr lang="tr-TR" sz="2000" dirty="0"/>
              <a:t> </a:t>
            </a:r>
            <a:r>
              <a:rPr lang="tr-TR" sz="2000" dirty="0" err="1"/>
              <a:t>insect</a:t>
            </a:r>
            <a:r>
              <a:rPr lang="tr-TR" sz="2000" dirty="0"/>
              <a:t> </a:t>
            </a:r>
            <a:r>
              <a:rPr lang="tr-TR" sz="2000" dirty="0" err="1"/>
              <a:t>repellents</a:t>
            </a:r>
            <a:r>
              <a:rPr lang="tr-TR" sz="2000" dirty="0"/>
              <a:t> </a:t>
            </a:r>
            <a:r>
              <a:rPr lang="tr-TR" sz="2000" dirty="0" err="1"/>
              <a:t>for</a:t>
            </a:r>
            <a:r>
              <a:rPr lang="tr-TR" sz="2000" dirty="0"/>
              <a:t> </a:t>
            </a:r>
            <a:r>
              <a:rPr lang="tr-TR" sz="2000" dirty="0" err="1"/>
              <a:t>personal</a:t>
            </a:r>
            <a:r>
              <a:rPr lang="tr-TR" sz="2000" dirty="0"/>
              <a:t> </a:t>
            </a:r>
            <a:r>
              <a:rPr lang="tr-TR" sz="2000" dirty="0" err="1"/>
              <a:t>care</a:t>
            </a:r>
            <a:r>
              <a:rPr lang="tr-TR" sz="2000" dirty="0"/>
              <a:t>, </a:t>
            </a:r>
            <a:r>
              <a:rPr lang="tr-TR" sz="2000" dirty="0" err="1"/>
              <a:t>selecting</a:t>
            </a:r>
            <a:r>
              <a:rPr lang="tr-TR" sz="2000" dirty="0"/>
              <a:t> </a:t>
            </a:r>
            <a:r>
              <a:rPr lang="tr-TR" sz="2000" dirty="0" err="1"/>
              <a:t>products</a:t>
            </a:r>
            <a:r>
              <a:rPr lang="tr-TR" sz="2000" dirty="0"/>
              <a:t> </a:t>
            </a:r>
            <a:r>
              <a:rPr lang="tr-TR" sz="2000" dirty="0" err="1"/>
              <a:t>that</a:t>
            </a:r>
            <a:r>
              <a:rPr lang="tr-TR" sz="2000" dirty="0"/>
              <a:t> do not </a:t>
            </a:r>
            <a:r>
              <a:rPr lang="tr-TR" sz="2000" dirty="0" err="1"/>
              <a:t>harm</a:t>
            </a:r>
            <a:r>
              <a:rPr lang="tr-TR" sz="2000" dirty="0"/>
              <a:t> </a:t>
            </a:r>
            <a:r>
              <a:rPr lang="tr-TR" sz="2000" dirty="0" err="1"/>
              <a:t>nature</a:t>
            </a:r>
            <a:r>
              <a:rPr lang="tr-TR" sz="2000" dirty="0"/>
              <a:t> is </a:t>
            </a:r>
            <a:r>
              <a:rPr lang="tr-TR" sz="2000" dirty="0" err="1"/>
              <a:t>the</a:t>
            </a:r>
            <a:r>
              <a:rPr lang="tr-TR" sz="2000" dirty="0"/>
              <a:t> </a:t>
            </a:r>
            <a:r>
              <a:rPr lang="tr-TR" sz="2000" dirty="0" err="1"/>
              <a:t>best</a:t>
            </a:r>
            <a:r>
              <a:rPr lang="tr-TR" sz="2000" dirty="0"/>
              <a:t> </a:t>
            </a:r>
            <a:r>
              <a:rPr lang="tr-TR" sz="2000" dirty="0" err="1"/>
              <a:t>investment</a:t>
            </a:r>
            <a:r>
              <a:rPr lang="tr-TR" sz="2000" dirty="0"/>
              <a:t> </a:t>
            </a:r>
            <a:r>
              <a:rPr lang="tr-TR" sz="2000" dirty="0" err="1"/>
              <a:t>for</a:t>
            </a:r>
            <a:r>
              <a:rPr lang="tr-TR" sz="2000" dirty="0"/>
              <a:t> a </a:t>
            </a:r>
            <a:r>
              <a:rPr lang="tr-TR" sz="2000" dirty="0" err="1"/>
              <a:t>sustainable</a:t>
            </a:r>
            <a:r>
              <a:rPr lang="tr-TR" sz="2000" dirty="0"/>
              <a:t> </a:t>
            </a:r>
            <a:r>
              <a:rPr lang="tr-TR" sz="2000" dirty="0" err="1"/>
              <a:t>environment</a:t>
            </a:r>
            <a:r>
              <a:rPr lang="tr-TR" sz="2000" dirty="0"/>
              <a:t>.</a:t>
            </a:r>
            <a:br>
              <a:rPr lang="tr-TR" sz="2000" dirty="0"/>
            </a:br>
            <a:r>
              <a:rPr lang="tr-TR" sz="2000" dirty="0" err="1"/>
              <a:t>If</a:t>
            </a:r>
            <a:r>
              <a:rPr lang="tr-TR" sz="2000" dirty="0"/>
              <a:t> a </a:t>
            </a:r>
            <a:r>
              <a:rPr lang="tr-TR" sz="2000" dirty="0" err="1"/>
              <a:t>sunscreen</a:t>
            </a:r>
            <a:r>
              <a:rPr lang="tr-TR" sz="2000" dirty="0"/>
              <a:t> </a:t>
            </a:r>
            <a:r>
              <a:rPr lang="tr-TR" sz="2000" dirty="0" err="1"/>
              <a:t>contains</a:t>
            </a:r>
            <a:r>
              <a:rPr lang="tr-TR" sz="2000" dirty="0"/>
              <a:t> </a:t>
            </a:r>
            <a:r>
              <a:rPr lang="tr-TR" sz="2000" dirty="0" err="1"/>
              <a:t>any</a:t>
            </a:r>
            <a:r>
              <a:rPr lang="tr-TR" sz="2000" dirty="0"/>
              <a:t> of </a:t>
            </a:r>
            <a:r>
              <a:rPr lang="tr-TR" sz="2000" dirty="0" err="1"/>
              <a:t>the</a:t>
            </a:r>
            <a:r>
              <a:rPr lang="tr-TR" sz="2000" dirty="0"/>
              <a:t> </a:t>
            </a:r>
            <a:r>
              <a:rPr lang="tr-TR" sz="2000" dirty="0" err="1"/>
              <a:t>following</a:t>
            </a:r>
            <a:r>
              <a:rPr lang="tr-TR" sz="2000" dirty="0"/>
              <a:t> </a:t>
            </a:r>
            <a:r>
              <a:rPr lang="tr-TR" sz="2000" dirty="0" err="1"/>
              <a:t>ingredients</a:t>
            </a:r>
            <a:r>
              <a:rPr lang="tr-TR" sz="2000" dirty="0"/>
              <a:t>, </a:t>
            </a:r>
            <a:r>
              <a:rPr lang="tr-TR" sz="2000" dirty="0" err="1"/>
              <a:t>please</a:t>
            </a:r>
            <a:r>
              <a:rPr lang="tr-TR" sz="2000" dirty="0"/>
              <a:t> </a:t>
            </a:r>
            <a:r>
              <a:rPr lang="tr-TR" sz="2000" dirty="0" err="1"/>
              <a:t>look</a:t>
            </a:r>
            <a:r>
              <a:rPr lang="tr-TR" sz="2000" dirty="0"/>
              <a:t> </a:t>
            </a:r>
            <a:r>
              <a:rPr lang="tr-TR" sz="2000" dirty="0" err="1"/>
              <a:t>for</a:t>
            </a:r>
            <a:r>
              <a:rPr lang="tr-TR" sz="2000" dirty="0"/>
              <a:t> a marine-</a:t>
            </a:r>
            <a:r>
              <a:rPr lang="tr-TR" sz="2000" dirty="0" err="1"/>
              <a:t>safe</a:t>
            </a:r>
            <a:r>
              <a:rPr lang="tr-TR" sz="2000" dirty="0"/>
              <a:t> </a:t>
            </a:r>
            <a:r>
              <a:rPr lang="tr-TR" sz="2000" dirty="0" err="1"/>
              <a:t>alternative</a:t>
            </a:r>
            <a:r>
              <a:rPr lang="tr-TR" sz="2000" dirty="0"/>
              <a:t>: </a:t>
            </a:r>
            <a:r>
              <a:rPr lang="tr-TR" sz="2000" dirty="0" err="1"/>
              <a:t>Oxybenzone</a:t>
            </a:r>
            <a:r>
              <a:rPr lang="tr-TR" sz="2000" dirty="0"/>
              <a:t>, Benzophenone-1, Benzophenone-8, OD-PABA, 4-Methylbenzylidene </a:t>
            </a:r>
            <a:r>
              <a:rPr lang="tr-TR" sz="2000" dirty="0" err="1"/>
              <a:t>Camphor</a:t>
            </a:r>
            <a:r>
              <a:rPr lang="tr-TR" sz="2000" dirty="0"/>
              <a:t>, 3-Benzylidene </a:t>
            </a:r>
            <a:r>
              <a:rPr lang="tr-TR" sz="2000" dirty="0" err="1"/>
              <a:t>Camphor</a:t>
            </a:r>
            <a:r>
              <a:rPr lang="tr-TR" sz="2000" dirty="0"/>
              <a:t>, nano-</a:t>
            </a:r>
            <a:r>
              <a:rPr lang="tr-TR" sz="2000" dirty="0" err="1"/>
              <a:t>Titanium</a:t>
            </a:r>
            <a:r>
              <a:rPr lang="tr-TR" sz="2000" dirty="0"/>
              <a:t> </a:t>
            </a:r>
            <a:r>
              <a:rPr lang="tr-TR" sz="2000" dirty="0" err="1"/>
              <a:t>Dioxide</a:t>
            </a:r>
            <a:r>
              <a:rPr lang="tr-TR" sz="2000" dirty="0"/>
              <a:t>, nano-</a:t>
            </a:r>
            <a:r>
              <a:rPr lang="tr-TR" sz="2000" dirty="0" err="1"/>
              <a:t>Zinc</a:t>
            </a:r>
            <a:r>
              <a:rPr lang="tr-TR" sz="2000" dirty="0"/>
              <a:t> </a:t>
            </a:r>
            <a:r>
              <a:rPr lang="tr-TR" sz="2000" dirty="0" err="1"/>
              <a:t>Oxide</a:t>
            </a:r>
            <a:r>
              <a:rPr lang="tr-TR" sz="2000" dirty="0"/>
              <a:t>, </a:t>
            </a:r>
            <a:r>
              <a:rPr lang="tr-TR" sz="2000" dirty="0" err="1"/>
              <a:t>Octinoxate</a:t>
            </a:r>
            <a:r>
              <a:rPr lang="tr-TR" sz="2000" dirty="0"/>
              <a:t>, </a:t>
            </a:r>
            <a:r>
              <a:rPr lang="tr-TR" sz="2000" dirty="0" err="1"/>
              <a:t>Octocrylene</a:t>
            </a:r>
            <a:r>
              <a:rPr lang="tr-TR" sz="2000" dirty="0"/>
              <a:t>.</a:t>
            </a:r>
            <a:endParaRPr lang="tr-TR" sz="2000" b="1" dirty="0"/>
          </a:p>
        </p:txBody>
      </p:sp>
      <p:pic>
        <p:nvPicPr>
          <p:cNvPr id="11" name="Resim 10">
            <a:extLst>
              <a:ext uri="{FF2B5EF4-FFF2-40B4-BE49-F238E27FC236}">
                <a16:creationId xmlns:a16="http://schemas.microsoft.com/office/drawing/2014/main" id="{29AACA5B-E6AF-5B74-73C1-FF5441E82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39" y="1127227"/>
            <a:ext cx="2143125" cy="2143125"/>
          </a:xfrm>
          <a:prstGeom prst="rect">
            <a:avLst/>
          </a:prstGeom>
        </p:spPr>
      </p:pic>
      <p:pic>
        <p:nvPicPr>
          <p:cNvPr id="13" name="Resim 12">
            <a:extLst>
              <a:ext uri="{FF2B5EF4-FFF2-40B4-BE49-F238E27FC236}">
                <a16:creationId xmlns:a16="http://schemas.microsoft.com/office/drawing/2014/main" id="{A6C1FA4B-D876-E06B-6FFF-754E1B2640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7072" y="1127227"/>
            <a:ext cx="2143125" cy="2143125"/>
          </a:xfrm>
          <a:prstGeom prst="rect">
            <a:avLst/>
          </a:prstGeom>
        </p:spPr>
      </p:pic>
      <p:pic>
        <p:nvPicPr>
          <p:cNvPr id="15" name="Resim 14">
            <a:extLst>
              <a:ext uri="{FF2B5EF4-FFF2-40B4-BE49-F238E27FC236}">
                <a16:creationId xmlns:a16="http://schemas.microsoft.com/office/drawing/2014/main" id="{1B9B6BA0-F206-4E1D-446F-AD8F54F2A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039" y="7329264"/>
            <a:ext cx="2143125" cy="2143125"/>
          </a:xfrm>
          <a:prstGeom prst="rect">
            <a:avLst/>
          </a:prstGeom>
        </p:spPr>
      </p:pic>
      <p:pic>
        <p:nvPicPr>
          <p:cNvPr id="17" name="Resim 16">
            <a:extLst>
              <a:ext uri="{FF2B5EF4-FFF2-40B4-BE49-F238E27FC236}">
                <a16:creationId xmlns:a16="http://schemas.microsoft.com/office/drawing/2014/main" id="{11F44716-8DBE-98F1-CEDF-845D1FEB95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8812" y="7329263"/>
            <a:ext cx="2143125" cy="2143125"/>
          </a:xfrm>
          <a:prstGeom prst="rect">
            <a:avLst/>
          </a:prstGeom>
        </p:spPr>
      </p:pic>
    </p:spTree>
    <p:extLst>
      <p:ext uri="{BB962C8B-B14F-4D97-AF65-F5344CB8AC3E}">
        <p14:creationId xmlns:p14="http://schemas.microsoft.com/office/powerpoint/2010/main" val="1712882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9000" r="-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0" y="272479"/>
            <a:ext cx="6858000" cy="1575187"/>
          </a:xfrm>
        </p:spPr>
        <p:txBody>
          <a:bodyPr>
            <a:normAutofit fontScale="90000"/>
          </a:bodyPr>
          <a:lstStyle/>
          <a:p>
            <a:br>
              <a:rPr lang="en-US" sz="2800" b="1" dirty="0"/>
            </a:br>
            <a:r>
              <a:rPr lang="en-US" sz="2800" b="1" dirty="0"/>
              <a:t>EXPERIENCE LOCAL CULTURE</a:t>
            </a:r>
            <a:br>
              <a:rPr lang="en-US" sz="2800" dirty="0"/>
            </a:br>
            <a:r>
              <a:rPr lang="en-US" sz="2800" dirty="0"/>
              <a:t>We place great importance on bringing the essence of Alanya and Turkish cuisine to life within our hotel.</a:t>
            </a:r>
            <a:br>
              <a:rPr lang="en-US" sz="2800" dirty="0"/>
            </a:br>
            <a:endParaRPr lang="tr-TR" sz="2800" dirty="0">
              <a:latin typeface="Aptos" panose="020B0004020202020204" pitchFamily="34" charset="0"/>
            </a:endParaRPr>
          </a:p>
        </p:txBody>
      </p:sp>
      <p:pic>
        <p:nvPicPr>
          <p:cNvPr id="11" name="Resim 10">
            <a:extLst>
              <a:ext uri="{FF2B5EF4-FFF2-40B4-BE49-F238E27FC236}">
                <a16:creationId xmlns:a16="http://schemas.microsoft.com/office/drawing/2014/main" id="{28A98584-D466-3A86-7B39-8A5D94A7A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26" y="1856656"/>
            <a:ext cx="3041788" cy="3646856"/>
          </a:xfrm>
          <a:prstGeom prst="rect">
            <a:avLst/>
          </a:prstGeom>
        </p:spPr>
      </p:pic>
      <p:pic>
        <p:nvPicPr>
          <p:cNvPr id="13" name="Resim 12">
            <a:extLst>
              <a:ext uri="{FF2B5EF4-FFF2-40B4-BE49-F238E27FC236}">
                <a16:creationId xmlns:a16="http://schemas.microsoft.com/office/drawing/2014/main" id="{3A78EDD2-2624-BA63-63FC-BB33FDD3A5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8403" y="1856656"/>
            <a:ext cx="3799597" cy="3655845"/>
          </a:xfrm>
          <a:prstGeom prst="rect">
            <a:avLst/>
          </a:prstGeom>
        </p:spPr>
      </p:pic>
      <p:pic>
        <p:nvPicPr>
          <p:cNvPr id="15" name="Resim 14">
            <a:extLst>
              <a:ext uri="{FF2B5EF4-FFF2-40B4-BE49-F238E27FC236}">
                <a16:creationId xmlns:a16="http://schemas.microsoft.com/office/drawing/2014/main" id="{B1EC6DE4-7771-BE1C-54ED-CA6B158543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41" y="5385049"/>
            <a:ext cx="3893286" cy="4494635"/>
          </a:xfrm>
          <a:prstGeom prst="rect">
            <a:avLst/>
          </a:prstGeom>
        </p:spPr>
      </p:pic>
      <p:pic>
        <p:nvPicPr>
          <p:cNvPr id="17" name="Resim 16">
            <a:extLst>
              <a:ext uri="{FF2B5EF4-FFF2-40B4-BE49-F238E27FC236}">
                <a16:creationId xmlns:a16="http://schemas.microsoft.com/office/drawing/2014/main" id="{83F98EDC-91A9-54A1-CE35-181291E70C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160597" y="6182281"/>
            <a:ext cx="4494635" cy="2900171"/>
          </a:xfrm>
          <a:prstGeom prst="rect">
            <a:avLst/>
          </a:prstGeom>
        </p:spPr>
      </p:pic>
    </p:spTree>
    <p:extLst>
      <p:ext uri="{BB962C8B-B14F-4D97-AF65-F5344CB8AC3E}">
        <p14:creationId xmlns:p14="http://schemas.microsoft.com/office/powerpoint/2010/main" val="1528160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60000" r="-60000"/>
          </a:stretch>
        </a:blipFill>
        <a:effectLst/>
      </p:bgPr>
    </p:bg>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4E0CF261-592E-C52B-DBE4-0520473FF48B}"/>
              </a:ext>
            </a:extLst>
          </p:cNvPr>
          <p:cNvSpPr>
            <a:spLocks noGrp="1"/>
          </p:cNvSpPr>
          <p:nvPr>
            <p:ph type="title"/>
          </p:nvPr>
        </p:nvSpPr>
        <p:spPr>
          <a:xfrm>
            <a:off x="342900" y="50573"/>
            <a:ext cx="6172200" cy="869979"/>
          </a:xfrm>
        </p:spPr>
        <p:txBody>
          <a:bodyPr>
            <a:noAutofit/>
          </a:bodyPr>
          <a:lstStyle/>
          <a:p>
            <a:br>
              <a:rPr lang="en-US" sz="2800" b="1" dirty="0"/>
            </a:br>
            <a:r>
              <a:rPr lang="en-US" sz="2800" b="1" dirty="0"/>
              <a:t>SMALL STEPS FOR THE ENVIRONMENT, BIG IMPACTS</a:t>
            </a:r>
            <a:endParaRPr lang="en-US" sz="2800" dirty="0"/>
          </a:p>
        </p:txBody>
      </p:sp>
      <p:sp>
        <p:nvSpPr>
          <p:cNvPr id="3" name="Rectangle 1">
            <a:extLst>
              <a:ext uri="{FF2B5EF4-FFF2-40B4-BE49-F238E27FC236}">
                <a16:creationId xmlns:a16="http://schemas.microsoft.com/office/drawing/2014/main" id="{C148F3AE-F387-C58B-C730-D342E1B40B16}"/>
              </a:ext>
            </a:extLst>
          </p:cNvPr>
          <p:cNvSpPr>
            <a:spLocks noChangeArrowheads="1"/>
          </p:cNvSpPr>
          <p:nvPr/>
        </p:nvSpPr>
        <p:spPr bwMode="auto">
          <a:xfrm rot="10800000" flipV="1">
            <a:off x="0" y="1299239"/>
            <a:ext cx="6858000" cy="840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Separate Recyclable Waste</a:t>
            </a:r>
            <a:br>
              <a:rPr lang="en-US" sz="2000" dirty="0"/>
            </a:br>
            <a:r>
              <a:rPr lang="en-US" sz="2000" dirty="0"/>
              <a:t>Contribute to recycling by collecting paper, glass, metal, and plastic waste separately.</a:t>
            </a:r>
          </a:p>
          <a:p>
            <a:r>
              <a:rPr lang="en-US" sz="2000" b="1" dirty="0"/>
              <a:t>Choose Glass and Durable Materials Instead of Plastic</a:t>
            </a:r>
            <a:br>
              <a:rPr lang="en-US" sz="2000" dirty="0"/>
            </a:br>
            <a:r>
              <a:rPr lang="en-US" sz="2000" dirty="0"/>
              <a:t>Glass bottles are 100% recyclable and healthier for daily use.</a:t>
            </a:r>
          </a:p>
          <a:p>
            <a:r>
              <a:rPr lang="en-US" sz="2000" b="1" dirty="0"/>
              <a:t>Less Chemicals, More Natural Cleaning</a:t>
            </a:r>
            <a:br>
              <a:rPr lang="en-US" sz="2000" dirty="0"/>
            </a:br>
            <a:r>
              <a:rPr lang="en-US" sz="2000" dirty="0"/>
              <a:t>Use eco-friendly cleaning products to protect both your health and the environment.</a:t>
            </a:r>
          </a:p>
          <a:p>
            <a:r>
              <a:rPr lang="en-US" sz="2000" b="1" dirty="0" err="1"/>
              <a:t>Opt</a:t>
            </a:r>
            <a:r>
              <a:rPr lang="en-US" sz="2000" b="1" dirty="0"/>
              <a:t> for Ecological Alternatives to Single-Use Products</a:t>
            </a:r>
            <a:br>
              <a:rPr lang="en-US" sz="2000" dirty="0"/>
            </a:br>
            <a:r>
              <a:rPr lang="en-US" sz="2000" dirty="0"/>
              <a:t>Consider using items like metal straws, bamboo brushes, and solid soaps.</a:t>
            </a:r>
          </a:p>
          <a:p>
            <a:r>
              <a:rPr lang="en-US" sz="2000" b="1" dirty="0"/>
              <a:t>Use Cloth Bags When Shopping</a:t>
            </a:r>
            <a:br>
              <a:rPr lang="en-US" sz="2000" dirty="0"/>
            </a:br>
            <a:r>
              <a:rPr lang="en-US" sz="2000" dirty="0"/>
              <a:t>Cloth bags can be reused many times and help reduce plastic bag waste.</a:t>
            </a:r>
          </a:p>
          <a:p>
            <a:r>
              <a:rPr lang="en-US" sz="2000" b="1" dirty="0"/>
              <a:t>Prefer Walking Instead of Driving Short Distances</a:t>
            </a:r>
            <a:br>
              <a:rPr lang="en-US" sz="2000" dirty="0"/>
            </a:br>
            <a:r>
              <a:rPr lang="en-US" sz="2000" dirty="0"/>
              <a:t>A healthy and environmentally friendly choice that reduces your carbon footprint.</a:t>
            </a:r>
          </a:p>
          <a:p>
            <a:r>
              <a:rPr lang="en-US" sz="2000" b="1" dirty="0"/>
              <a:t>Use Water Consciously</a:t>
            </a:r>
            <a:br>
              <a:rPr lang="en-US" sz="2000" dirty="0"/>
            </a:br>
            <a:r>
              <a:rPr lang="en-US" sz="2000" dirty="0"/>
              <a:t>Small steps like turning off the tap while brushing your teeth make a big difference.</a:t>
            </a:r>
          </a:p>
          <a:p>
            <a:r>
              <a:rPr lang="en-US" sz="2000" b="1" dirty="0"/>
              <a:t>Be Mindful of Electricity Use</a:t>
            </a:r>
            <a:br>
              <a:rPr lang="en-US" sz="2000" dirty="0"/>
            </a:br>
            <a:r>
              <a:rPr lang="en-US" sz="2000" dirty="0"/>
              <a:t>Unplug devices and turn off lights when not in use to prevent unnecessary energy loss.</a:t>
            </a:r>
          </a:p>
          <a:p>
            <a:r>
              <a:rPr lang="en-US" sz="2000" b="1" dirty="0"/>
              <a:t>Be Aware of the Origin of What You Consume</a:t>
            </a:r>
            <a:br>
              <a:rPr lang="en-US" sz="2000" dirty="0"/>
            </a:br>
            <a:r>
              <a:rPr lang="en-US" sz="2000" dirty="0"/>
              <a:t>Learning how and where your food, clothes, or items are produced helps you make more ethical and eco-friendly choices.</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endParaRPr kumimoji="0" lang="tr-TR" altLang="tr-TR" sz="2000" b="0" i="0" u="none" strike="noStrike" cap="none" normalizeH="0" baseline="0" dirty="0">
              <a:ln>
                <a:noFill/>
              </a:ln>
              <a:solidFill>
                <a:schemeClr val="tx1"/>
              </a:solidFill>
              <a:effectLst/>
              <a:latin typeface="Aptos" panose="020B0004020202020204" pitchFamily="34" charset="0"/>
            </a:endParaRPr>
          </a:p>
        </p:txBody>
      </p:sp>
    </p:spTree>
    <p:extLst>
      <p:ext uri="{BB962C8B-B14F-4D97-AF65-F5344CB8AC3E}">
        <p14:creationId xmlns:p14="http://schemas.microsoft.com/office/powerpoint/2010/main" val="2446989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l="-60000" r="-60000"/>
          </a:stretch>
        </a:blipFill>
        <a:effectLst/>
      </p:bgPr>
    </p:bg>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8E680217-0E2E-BCED-CEB4-FBB6714D8BDE}"/>
              </a:ext>
            </a:extLst>
          </p:cNvPr>
          <p:cNvSpPr>
            <a:spLocks noGrp="1"/>
          </p:cNvSpPr>
          <p:nvPr>
            <p:ph type="title"/>
          </p:nvPr>
        </p:nvSpPr>
        <p:spPr>
          <a:xfrm>
            <a:off x="342900" y="128464"/>
            <a:ext cx="6172200" cy="648072"/>
          </a:xfrm>
        </p:spPr>
        <p:txBody>
          <a:bodyPr>
            <a:noAutofit/>
          </a:bodyPr>
          <a:lstStyle/>
          <a:p>
            <a:r>
              <a:rPr lang="en-US" sz="2400" b="1" dirty="0"/>
              <a:t>SMALL STEPS FOR THE ENVIRONMENT, BIG IMPACTS</a:t>
            </a:r>
            <a:endParaRPr lang="tr-TR" sz="2400" b="1" dirty="0">
              <a:solidFill>
                <a:schemeClr val="tx2"/>
              </a:solidFill>
              <a:latin typeface="Aptos" panose="020B0004020202020204" pitchFamily="34" charset="0"/>
            </a:endParaRPr>
          </a:p>
        </p:txBody>
      </p:sp>
      <p:sp>
        <p:nvSpPr>
          <p:cNvPr id="3" name="İçerik Yer Tutucusu 2">
            <a:extLst>
              <a:ext uri="{FF2B5EF4-FFF2-40B4-BE49-F238E27FC236}">
                <a16:creationId xmlns:a16="http://schemas.microsoft.com/office/drawing/2014/main" id="{E89F1198-AD46-5D38-8631-042966420B40}"/>
              </a:ext>
            </a:extLst>
          </p:cNvPr>
          <p:cNvSpPr>
            <a:spLocks noGrp="1"/>
          </p:cNvSpPr>
          <p:nvPr>
            <p:ph idx="1"/>
          </p:nvPr>
        </p:nvSpPr>
        <p:spPr>
          <a:xfrm>
            <a:off x="116632" y="920552"/>
            <a:ext cx="6741368" cy="8856984"/>
          </a:xfrm>
        </p:spPr>
        <p:txBody>
          <a:bodyPr>
            <a:normAutofit fontScale="40000" lnSpcReduction="20000"/>
          </a:bodyPr>
          <a:lstStyle/>
          <a:p>
            <a:r>
              <a:rPr lang="en-US" sz="4800" b="1" dirty="0"/>
              <a:t>Small Habit Changes Make a Big Difference</a:t>
            </a:r>
            <a:br>
              <a:rPr lang="en-US" sz="4800" dirty="0"/>
            </a:br>
            <a:r>
              <a:rPr lang="en-US" sz="4800" dirty="0"/>
              <a:t>Using cloth bags, choosing glass instead of plastic, or carrying a thermos—all reflect our responsibility to nature.</a:t>
            </a:r>
          </a:p>
          <a:p>
            <a:r>
              <a:rPr lang="en-US" sz="4800" b="1" dirty="0"/>
              <a:t>Let’s Not Forget Our Street Friends</a:t>
            </a:r>
            <a:br>
              <a:rPr lang="en-US" sz="4800" dirty="0"/>
            </a:br>
            <a:r>
              <a:rPr lang="en-US" sz="4800" dirty="0"/>
              <a:t>Whether it’s hot or cold, a bowl of water or food left outside your door can mean a lot to them.</a:t>
            </a:r>
          </a:p>
          <a:p>
            <a:r>
              <a:rPr lang="en-US" sz="4800" b="1" dirty="0"/>
              <a:t>Don’t Waste Water</a:t>
            </a:r>
            <a:br>
              <a:rPr lang="en-US" sz="4800" dirty="0"/>
            </a:br>
            <a:r>
              <a:rPr lang="en-US" sz="4800" dirty="0"/>
              <a:t>Leaving the tap open while washing hands or brushing teeth wastes liters of water each time. Small awareness, big savings.</a:t>
            </a:r>
          </a:p>
          <a:p>
            <a:r>
              <a:rPr lang="en-US" sz="4800" b="1" dirty="0"/>
              <a:t>Be Aware of Our Surroundings</a:t>
            </a:r>
            <a:br>
              <a:rPr lang="en-US" sz="4800" dirty="0"/>
            </a:br>
            <a:r>
              <a:rPr lang="en-US" sz="4800" dirty="0"/>
              <a:t>Identify single-use products you frequently use and replace them with reusable alternatives whenever possible.</a:t>
            </a:r>
          </a:p>
          <a:p>
            <a:r>
              <a:rPr lang="en-US" sz="4800" b="1" dirty="0"/>
              <a:t>Don’t Throw Away What’s Broken—Try to Repair It</a:t>
            </a:r>
            <a:br>
              <a:rPr lang="en-US" sz="4800" dirty="0"/>
            </a:br>
            <a:r>
              <a:rPr lang="en-US" sz="4800" dirty="0"/>
              <a:t>Fixing an item saves money and reduces waste. Sometimes renewing is more valuable than buying new.</a:t>
            </a:r>
          </a:p>
          <a:p>
            <a:r>
              <a:rPr lang="en-US" sz="4800" b="1" dirty="0"/>
              <a:t>Reduce Unnecessary Plastic Consumption</a:t>
            </a:r>
            <a:br>
              <a:rPr lang="en-US" sz="4800" dirty="0"/>
            </a:br>
            <a:r>
              <a:rPr lang="en-US" sz="4800" dirty="0"/>
              <a:t>Choose durable, eco-friendly alternatives instead of disposable plastics—it’s a vital step for our planet.</a:t>
            </a:r>
          </a:p>
          <a:p>
            <a:r>
              <a:rPr lang="en-US" sz="4800" b="1" dirty="0"/>
              <a:t>Reduce Paper Waste</a:t>
            </a:r>
            <a:br>
              <a:rPr lang="en-US" sz="4800" dirty="0"/>
            </a:br>
            <a:r>
              <a:rPr lang="en-US" sz="4800" dirty="0"/>
              <a:t>Avoid unnecessary prints, use double-sided printing, or keep notes digitally to conserve resources.</a:t>
            </a:r>
          </a:p>
          <a:p>
            <a:r>
              <a:rPr lang="en-US" sz="4800" b="1" dirty="0"/>
              <a:t>Contribute to the World Through Recycling</a:t>
            </a:r>
            <a:br>
              <a:rPr lang="en-US" sz="4800" dirty="0"/>
            </a:br>
            <a:r>
              <a:rPr lang="en-US" sz="4800" dirty="0"/>
              <a:t>Separate your waste at home or work and place it in recycling bins—a small act for a sustainable future.</a:t>
            </a:r>
          </a:p>
          <a:p>
            <a:r>
              <a:rPr lang="en-US" sz="4800" b="1" dirty="0"/>
              <a:t>One Sapling Means One Life</a:t>
            </a:r>
            <a:br>
              <a:rPr lang="en-US" sz="4800" dirty="0"/>
            </a:br>
            <a:r>
              <a:rPr lang="en-US" sz="4800" dirty="0"/>
              <a:t>Planting a tree is not only connecting with the soil but also leaving a breath for future generations.</a:t>
            </a:r>
          </a:p>
          <a:p>
            <a:r>
              <a:rPr lang="en-US" sz="4800" b="1" dirty="0"/>
              <a:t>Sharing What We Don’t Use Enriches Us All</a:t>
            </a:r>
            <a:br>
              <a:rPr lang="en-US" sz="4800" dirty="0"/>
            </a:br>
            <a:r>
              <a:rPr lang="en-US" sz="4800" dirty="0"/>
              <a:t>Giving good-condition clothes or items to those in need prevents waste and strengthens social solidarity.</a:t>
            </a:r>
          </a:p>
          <a:p>
            <a:pPr marL="0" indent="0">
              <a:buNone/>
            </a:pPr>
            <a:endParaRPr lang="tr-TR" sz="4500" dirty="0">
              <a:latin typeface="Aptos" panose="020B0004020202020204" pitchFamily="34" charset="0"/>
            </a:endParaRPr>
          </a:p>
          <a:p>
            <a:endParaRPr lang="tr-TR" dirty="0"/>
          </a:p>
        </p:txBody>
      </p:sp>
    </p:spTree>
    <p:extLst>
      <p:ext uri="{BB962C8B-B14F-4D97-AF65-F5344CB8AC3E}">
        <p14:creationId xmlns:p14="http://schemas.microsoft.com/office/powerpoint/2010/main" val="692415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22000" r="-22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dirty="0"/>
              <a:t>HUMAN RESOURCES</a:t>
            </a:r>
            <a:endParaRPr lang="tr-TR" dirty="0">
              <a:solidFill>
                <a:schemeClr val="tx2"/>
              </a:solidFill>
            </a:endParaRPr>
          </a:p>
        </p:txBody>
      </p:sp>
      <p:sp>
        <p:nvSpPr>
          <p:cNvPr id="17" name="Dikdörtgen 16"/>
          <p:cNvSpPr/>
          <p:nvPr/>
        </p:nvSpPr>
        <p:spPr>
          <a:xfrm>
            <a:off x="44624" y="3080792"/>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%67</a:t>
            </a:r>
          </a:p>
        </p:txBody>
      </p:sp>
      <p:sp>
        <p:nvSpPr>
          <p:cNvPr id="20" name="Dikdörtgen 19"/>
          <p:cNvSpPr/>
          <p:nvPr/>
        </p:nvSpPr>
        <p:spPr>
          <a:xfrm>
            <a:off x="4722423" y="306441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endParaRPr>
          </a:p>
        </p:txBody>
      </p:sp>
      <p:sp>
        <p:nvSpPr>
          <p:cNvPr id="21" name="Dikdörtgen 20"/>
          <p:cNvSpPr/>
          <p:nvPr/>
        </p:nvSpPr>
        <p:spPr>
          <a:xfrm>
            <a:off x="5896593" y="306128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rPr>
              <a:t>%100</a:t>
            </a:r>
          </a:p>
        </p:txBody>
      </p:sp>
      <p:sp>
        <p:nvSpPr>
          <p:cNvPr id="24" name="Metin kutusu 23">
            <a:extLst>
              <a:ext uri="{FF2B5EF4-FFF2-40B4-BE49-F238E27FC236}">
                <a16:creationId xmlns:a16="http://schemas.microsoft.com/office/drawing/2014/main" id="{716A7208-C90C-3C41-502A-1AEA39D5ACA6}"/>
              </a:ext>
            </a:extLst>
          </p:cNvPr>
          <p:cNvSpPr txBox="1"/>
          <p:nvPr/>
        </p:nvSpPr>
        <p:spPr>
          <a:xfrm>
            <a:off x="188640" y="6537176"/>
            <a:ext cx="6408712" cy="2554545"/>
          </a:xfrm>
          <a:prstGeom prst="rect">
            <a:avLst/>
          </a:prstGeom>
          <a:noFill/>
        </p:spPr>
        <p:txBody>
          <a:bodyPr wrap="square" rtlCol="0">
            <a:spAutoFit/>
          </a:bodyPr>
          <a:lstStyle/>
          <a:p>
            <a:r>
              <a:rPr lang="en-US" sz="2000" b="1"/>
              <a:t>In our hotel, we support female employment in line with the principle of gender equality.</a:t>
            </a:r>
            <a:br>
              <a:rPr lang="en-US" sz="2000"/>
            </a:br>
            <a:r>
              <a:rPr lang="en-US" sz="2000"/>
              <a:t>While our current rate aligns with sectoral averages, we aim for a more balanced distribution.</a:t>
            </a:r>
          </a:p>
          <a:p>
            <a:r>
              <a:rPr lang="en-US" sz="2000" b="1"/>
              <a:t>2025 Target:</a:t>
            </a:r>
            <a:br>
              <a:rPr lang="en-US" sz="2000"/>
            </a:br>
            <a:r>
              <a:rPr lang="en-US" sz="2000"/>
              <a:t>Increase the rate of female employees to </a:t>
            </a:r>
            <a:r>
              <a:rPr lang="en-US" sz="2000" b="1"/>
              <a:t>35%</a:t>
            </a:r>
            <a:r>
              <a:rPr lang="en-US" sz="2000"/>
              <a:t>.</a:t>
            </a:r>
            <a:br>
              <a:rPr lang="en-US" sz="2000"/>
            </a:br>
            <a:r>
              <a:rPr lang="en-US" sz="2000"/>
              <a:t>This rate will be raised through </a:t>
            </a:r>
            <a:r>
              <a:rPr lang="en-US" sz="2000" b="1"/>
              <a:t>equal opportunity practices</a:t>
            </a:r>
            <a:r>
              <a:rPr lang="en-US" sz="2000"/>
              <a:t> in new recruitments.</a:t>
            </a:r>
          </a:p>
        </p:txBody>
      </p:sp>
      <p:pic>
        <p:nvPicPr>
          <p:cNvPr id="5" name="Resim 4">
            <a:extLst>
              <a:ext uri="{FF2B5EF4-FFF2-40B4-BE49-F238E27FC236}">
                <a16:creationId xmlns:a16="http://schemas.microsoft.com/office/drawing/2014/main" id="{660FD76B-0AE1-1EFF-4E9B-B1D37F1EABF1}"/>
              </a:ext>
            </a:extLst>
          </p:cNvPr>
          <p:cNvPicPr>
            <a:picLocks noChangeAspect="1"/>
          </p:cNvPicPr>
          <p:nvPr/>
        </p:nvPicPr>
        <p:blipFill>
          <a:blip r:embed="rId3"/>
          <a:stretch>
            <a:fillRect/>
          </a:stretch>
        </p:blipFill>
        <p:spPr>
          <a:xfrm>
            <a:off x="951206" y="1300123"/>
            <a:ext cx="4883579" cy="4722446"/>
          </a:xfrm>
          <a:prstGeom prst="rect">
            <a:avLst/>
          </a:prstGeom>
        </p:spPr>
      </p:pic>
    </p:spTree>
    <p:extLst>
      <p:ext uri="{BB962C8B-B14F-4D97-AF65-F5344CB8AC3E}">
        <p14:creationId xmlns:p14="http://schemas.microsoft.com/office/powerpoint/2010/main" val="344787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22000" r="-22000"/>
          </a:stretch>
        </a:blipFill>
        <a:effectLst/>
      </p:bgPr>
    </p:bg>
    <p:spTree>
      <p:nvGrpSpPr>
        <p:cNvPr id="1" name="">
          <a:extLst>
            <a:ext uri="{FF2B5EF4-FFF2-40B4-BE49-F238E27FC236}">
              <a16:creationId xmlns:a16="http://schemas.microsoft.com/office/drawing/2014/main" id="{0236B05E-C57C-4E74-6E43-89D04E807D5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35C45C3-37EC-A833-0667-13D83F9D5CE4}"/>
              </a:ext>
            </a:extLst>
          </p:cNvPr>
          <p:cNvSpPr>
            <a:spLocks noGrp="1"/>
          </p:cNvSpPr>
          <p:nvPr>
            <p:ph type="title"/>
          </p:nvPr>
        </p:nvSpPr>
        <p:spPr>
          <a:xfrm>
            <a:off x="221157" y="182581"/>
            <a:ext cx="6172200" cy="648072"/>
          </a:xfrm>
        </p:spPr>
        <p:txBody>
          <a:bodyPr>
            <a:normAutofit fontScale="90000"/>
          </a:bodyPr>
          <a:lstStyle/>
          <a:p>
            <a:r>
              <a:rPr lang="tr-TR" dirty="0"/>
              <a:t>HUMAN RESOURCES</a:t>
            </a:r>
            <a:endParaRPr lang="tr-TR" dirty="0">
              <a:solidFill>
                <a:schemeClr val="tx2"/>
              </a:solidFill>
            </a:endParaRPr>
          </a:p>
        </p:txBody>
      </p:sp>
      <p:sp>
        <p:nvSpPr>
          <p:cNvPr id="17" name="Dikdörtgen 16">
            <a:extLst>
              <a:ext uri="{FF2B5EF4-FFF2-40B4-BE49-F238E27FC236}">
                <a16:creationId xmlns:a16="http://schemas.microsoft.com/office/drawing/2014/main" id="{83BBF9C1-029B-834E-50BD-11F9FC190C64}"/>
              </a:ext>
            </a:extLst>
          </p:cNvPr>
          <p:cNvSpPr/>
          <p:nvPr/>
        </p:nvSpPr>
        <p:spPr>
          <a:xfrm>
            <a:off x="44624" y="3080792"/>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%67</a:t>
            </a:r>
          </a:p>
        </p:txBody>
      </p:sp>
      <p:sp>
        <p:nvSpPr>
          <p:cNvPr id="20" name="Dikdörtgen 19">
            <a:extLst>
              <a:ext uri="{FF2B5EF4-FFF2-40B4-BE49-F238E27FC236}">
                <a16:creationId xmlns:a16="http://schemas.microsoft.com/office/drawing/2014/main" id="{5981FC48-43D7-17DA-8DBB-D95B69D74E48}"/>
              </a:ext>
            </a:extLst>
          </p:cNvPr>
          <p:cNvSpPr/>
          <p:nvPr/>
        </p:nvSpPr>
        <p:spPr>
          <a:xfrm>
            <a:off x="4722423" y="306441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endParaRPr>
          </a:p>
        </p:txBody>
      </p:sp>
      <p:sp>
        <p:nvSpPr>
          <p:cNvPr id="21" name="Dikdörtgen 20">
            <a:extLst>
              <a:ext uri="{FF2B5EF4-FFF2-40B4-BE49-F238E27FC236}">
                <a16:creationId xmlns:a16="http://schemas.microsoft.com/office/drawing/2014/main" id="{A7EB3FC6-41DF-E47E-8505-474EF6A97165}"/>
              </a:ext>
            </a:extLst>
          </p:cNvPr>
          <p:cNvSpPr/>
          <p:nvPr/>
        </p:nvSpPr>
        <p:spPr>
          <a:xfrm>
            <a:off x="5896593" y="306128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rPr>
              <a:t>%100</a:t>
            </a:r>
          </a:p>
        </p:txBody>
      </p:sp>
      <p:sp>
        <p:nvSpPr>
          <p:cNvPr id="3" name="Metin kutusu 2">
            <a:extLst>
              <a:ext uri="{FF2B5EF4-FFF2-40B4-BE49-F238E27FC236}">
                <a16:creationId xmlns:a16="http://schemas.microsoft.com/office/drawing/2014/main" id="{BE4AE844-1458-7960-3AE1-870756CBB06F}"/>
              </a:ext>
            </a:extLst>
          </p:cNvPr>
          <p:cNvSpPr txBox="1"/>
          <p:nvPr/>
        </p:nvSpPr>
        <p:spPr>
          <a:xfrm flipH="1">
            <a:off x="221156" y="6033120"/>
            <a:ext cx="6129041" cy="3139321"/>
          </a:xfrm>
          <a:prstGeom prst="rect">
            <a:avLst/>
          </a:prstGeom>
          <a:noFill/>
        </p:spPr>
        <p:txBody>
          <a:bodyPr wrap="square" rtlCol="0">
            <a:spAutoFit/>
          </a:bodyPr>
          <a:lstStyle/>
          <a:p>
            <a:r>
              <a:rPr lang="en-US" b="1"/>
              <a:t>The age distribution of our staff is predominantly young.</a:t>
            </a:r>
            <a:br>
              <a:rPr lang="en-US"/>
            </a:br>
            <a:r>
              <a:rPr lang="en-US"/>
              <a:t>This dynamic structure, aligned with our sustainability policies, offers a balanced work environment that encourages the transfer of experience.</a:t>
            </a:r>
          </a:p>
          <a:p>
            <a:r>
              <a:rPr lang="en-US" b="1"/>
              <a:t>2025 Target:</a:t>
            </a:r>
            <a:br>
              <a:rPr lang="en-US"/>
            </a:br>
            <a:r>
              <a:rPr lang="en-US"/>
              <a:t>Organize </a:t>
            </a:r>
            <a:r>
              <a:rPr lang="en-US" b="1"/>
              <a:t>inclusive training programs</a:t>
            </a:r>
            <a:r>
              <a:rPr lang="en-US"/>
              <a:t> for all age groups.</a:t>
            </a:r>
            <a:br>
              <a:rPr lang="en-US"/>
            </a:br>
            <a:r>
              <a:rPr lang="en-US"/>
              <a:t>Launch an </a:t>
            </a:r>
            <a:r>
              <a:rPr lang="en-US" b="1"/>
              <a:t>“experience sharing” program</a:t>
            </a:r>
            <a:r>
              <a:rPr lang="en-US"/>
              <a:t> for employees aged </a:t>
            </a:r>
            <a:r>
              <a:rPr lang="en-US" b="1"/>
              <a:t>55 and above</a:t>
            </a:r>
            <a:r>
              <a:rPr lang="en-US"/>
              <a:t>.</a:t>
            </a:r>
          </a:p>
          <a:p>
            <a:r>
              <a:rPr lang="en-US" b="1"/>
              <a:t>All our employees reside in Alanya.</a:t>
            </a:r>
            <a:br>
              <a:rPr lang="en-US"/>
            </a:br>
            <a:r>
              <a:rPr lang="en-US"/>
              <a:t>Our focus on </a:t>
            </a:r>
            <a:r>
              <a:rPr lang="en-US" b="1"/>
              <a:t>local employment</a:t>
            </a:r>
            <a:r>
              <a:rPr lang="en-US"/>
              <a:t> strengthens community ties and contributes to the region’s </a:t>
            </a:r>
            <a:r>
              <a:rPr lang="en-US" b="1"/>
              <a:t>economic development</a:t>
            </a:r>
            <a:r>
              <a:rPr lang="en-US"/>
              <a:t>.</a:t>
            </a:r>
          </a:p>
        </p:txBody>
      </p:sp>
      <p:pic>
        <p:nvPicPr>
          <p:cNvPr id="5" name="Resim 4">
            <a:extLst>
              <a:ext uri="{FF2B5EF4-FFF2-40B4-BE49-F238E27FC236}">
                <a16:creationId xmlns:a16="http://schemas.microsoft.com/office/drawing/2014/main" id="{0281A030-75AF-4711-9A99-2B9CF60A517C}"/>
              </a:ext>
            </a:extLst>
          </p:cNvPr>
          <p:cNvPicPr>
            <a:picLocks noChangeAspect="1"/>
          </p:cNvPicPr>
          <p:nvPr/>
        </p:nvPicPr>
        <p:blipFill>
          <a:blip r:embed="rId3"/>
          <a:stretch>
            <a:fillRect/>
          </a:stretch>
        </p:blipFill>
        <p:spPr>
          <a:xfrm>
            <a:off x="221156" y="1352600"/>
            <a:ext cx="6304188" cy="4419377"/>
          </a:xfrm>
          <a:prstGeom prst="rect">
            <a:avLst/>
          </a:prstGeom>
        </p:spPr>
      </p:pic>
    </p:spTree>
    <p:extLst>
      <p:ext uri="{BB962C8B-B14F-4D97-AF65-F5344CB8AC3E}">
        <p14:creationId xmlns:p14="http://schemas.microsoft.com/office/powerpoint/2010/main" val="4178486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22000" r="-22000"/>
          </a:stretch>
        </a:blipFill>
        <a:effectLst/>
      </p:bgPr>
    </p:bg>
    <p:spTree>
      <p:nvGrpSpPr>
        <p:cNvPr id="1" name="">
          <a:extLst>
            <a:ext uri="{FF2B5EF4-FFF2-40B4-BE49-F238E27FC236}">
              <a16:creationId xmlns:a16="http://schemas.microsoft.com/office/drawing/2014/main" id="{0EC769EA-758B-21DC-4ED1-D83BDA8E639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5B71228-E045-2C90-D192-69B0A07AD432}"/>
              </a:ext>
            </a:extLst>
          </p:cNvPr>
          <p:cNvSpPr>
            <a:spLocks noGrp="1"/>
          </p:cNvSpPr>
          <p:nvPr>
            <p:ph type="title"/>
          </p:nvPr>
        </p:nvSpPr>
        <p:spPr>
          <a:xfrm>
            <a:off x="221157" y="182581"/>
            <a:ext cx="6172200" cy="648072"/>
          </a:xfrm>
        </p:spPr>
        <p:txBody>
          <a:bodyPr>
            <a:noAutofit/>
          </a:bodyPr>
          <a:lstStyle/>
          <a:p>
            <a:r>
              <a:rPr lang="tr-TR" sz="2800" b="1" dirty="0">
                <a:latin typeface="Aptos" panose="020B0004020202020204" pitchFamily="34" charset="0"/>
              </a:rPr>
              <a:t>PER CAPİTA ELECTRİCİTY CONSUMPTİON</a:t>
            </a:r>
            <a:endParaRPr lang="tr-TR" sz="2800" b="1" dirty="0">
              <a:solidFill>
                <a:schemeClr val="tx2"/>
              </a:solidFill>
              <a:latin typeface="Aptos" panose="020B0004020202020204" pitchFamily="34" charset="0"/>
            </a:endParaRPr>
          </a:p>
        </p:txBody>
      </p:sp>
      <p:sp>
        <p:nvSpPr>
          <p:cNvPr id="17" name="Dikdörtgen 16">
            <a:extLst>
              <a:ext uri="{FF2B5EF4-FFF2-40B4-BE49-F238E27FC236}">
                <a16:creationId xmlns:a16="http://schemas.microsoft.com/office/drawing/2014/main" id="{AAAF54E3-85A0-DD35-EFE1-471F3CE33CB0}"/>
              </a:ext>
            </a:extLst>
          </p:cNvPr>
          <p:cNvSpPr/>
          <p:nvPr/>
        </p:nvSpPr>
        <p:spPr>
          <a:xfrm>
            <a:off x="44624" y="3080792"/>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%67</a:t>
            </a:r>
          </a:p>
        </p:txBody>
      </p:sp>
      <p:sp>
        <p:nvSpPr>
          <p:cNvPr id="20" name="Dikdörtgen 19">
            <a:extLst>
              <a:ext uri="{FF2B5EF4-FFF2-40B4-BE49-F238E27FC236}">
                <a16:creationId xmlns:a16="http://schemas.microsoft.com/office/drawing/2014/main" id="{5AC2BB50-EBF0-FA16-EDB5-06F74C6D8E5D}"/>
              </a:ext>
            </a:extLst>
          </p:cNvPr>
          <p:cNvSpPr/>
          <p:nvPr/>
        </p:nvSpPr>
        <p:spPr>
          <a:xfrm>
            <a:off x="4722423" y="306441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endParaRPr>
          </a:p>
        </p:txBody>
      </p:sp>
      <p:sp>
        <p:nvSpPr>
          <p:cNvPr id="21" name="Dikdörtgen 20">
            <a:extLst>
              <a:ext uri="{FF2B5EF4-FFF2-40B4-BE49-F238E27FC236}">
                <a16:creationId xmlns:a16="http://schemas.microsoft.com/office/drawing/2014/main" id="{42C29C72-2B88-E0C5-9053-232934CE051D}"/>
              </a:ext>
            </a:extLst>
          </p:cNvPr>
          <p:cNvSpPr/>
          <p:nvPr/>
        </p:nvSpPr>
        <p:spPr>
          <a:xfrm>
            <a:off x="5896593" y="306128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rPr>
              <a:t>%100</a:t>
            </a:r>
          </a:p>
        </p:txBody>
      </p:sp>
      <p:sp>
        <p:nvSpPr>
          <p:cNvPr id="3" name="Metin kutusu 2">
            <a:extLst>
              <a:ext uri="{FF2B5EF4-FFF2-40B4-BE49-F238E27FC236}">
                <a16:creationId xmlns:a16="http://schemas.microsoft.com/office/drawing/2014/main" id="{02F43A28-C65F-BC5F-61B2-39765CD7BF29}"/>
              </a:ext>
            </a:extLst>
          </p:cNvPr>
          <p:cNvSpPr txBox="1"/>
          <p:nvPr/>
        </p:nvSpPr>
        <p:spPr>
          <a:xfrm flipH="1">
            <a:off x="404663" y="6033120"/>
            <a:ext cx="5945533" cy="1754326"/>
          </a:xfrm>
          <a:prstGeom prst="rect">
            <a:avLst/>
          </a:prstGeom>
          <a:noFill/>
        </p:spPr>
        <p:txBody>
          <a:bodyPr wrap="square" rtlCol="0">
            <a:spAutoFit/>
          </a:bodyPr>
          <a:lstStyle/>
          <a:p>
            <a:r>
              <a:rPr lang="en-US" dirty="0"/>
              <a:t>In 2023, our per capita electricity consumption was 27.2 kWh, which decreased to 27.15 kWh in 2024. This reduction reflects the positive results of our energy efficiency initiatives. For 2025, a </a:t>
            </a:r>
            <a:r>
              <a:rPr lang="en-US" b="1" dirty="0"/>
              <a:t>1% reduction target</a:t>
            </a:r>
            <a:r>
              <a:rPr lang="en-US" dirty="0"/>
              <a:t> in per capita electricity consumption has been set, and energy-saving and awareness activities will continue accordingly.</a:t>
            </a:r>
          </a:p>
        </p:txBody>
      </p:sp>
      <p:pic>
        <p:nvPicPr>
          <p:cNvPr id="4" name="chart">
            <a:extLst>
              <a:ext uri="{FF2B5EF4-FFF2-40B4-BE49-F238E27FC236}">
                <a16:creationId xmlns:a16="http://schemas.microsoft.com/office/drawing/2014/main" id="{8FC5A46C-F433-BED5-A35F-31987A026176}"/>
              </a:ext>
            </a:extLst>
          </p:cNvPr>
          <p:cNvPicPr>
            <a:picLocks noChangeAspect="1"/>
          </p:cNvPicPr>
          <p:nvPr/>
        </p:nvPicPr>
        <p:blipFill>
          <a:blip r:embed="rId3"/>
          <a:stretch>
            <a:fillRect/>
          </a:stretch>
        </p:blipFill>
        <p:spPr>
          <a:xfrm>
            <a:off x="650689" y="1523674"/>
            <a:ext cx="5760639" cy="3816424"/>
          </a:xfrm>
          <a:prstGeom prst="rect">
            <a:avLst/>
          </a:prstGeom>
        </p:spPr>
      </p:pic>
    </p:spTree>
    <p:extLst>
      <p:ext uri="{BB962C8B-B14F-4D97-AF65-F5344CB8AC3E}">
        <p14:creationId xmlns:p14="http://schemas.microsoft.com/office/powerpoint/2010/main" val="3420177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22000" r="-22000"/>
          </a:stretch>
        </a:blipFill>
        <a:effectLst/>
      </p:bgPr>
    </p:bg>
    <p:spTree>
      <p:nvGrpSpPr>
        <p:cNvPr id="1" name="">
          <a:extLst>
            <a:ext uri="{FF2B5EF4-FFF2-40B4-BE49-F238E27FC236}">
              <a16:creationId xmlns:a16="http://schemas.microsoft.com/office/drawing/2014/main" id="{EEF395F5-5AF2-DA12-5A98-A1AE637E7CD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A3D0FD0-4E2B-E820-7F0C-1722795A854D}"/>
              </a:ext>
            </a:extLst>
          </p:cNvPr>
          <p:cNvSpPr>
            <a:spLocks noGrp="1"/>
          </p:cNvSpPr>
          <p:nvPr>
            <p:ph type="title"/>
          </p:nvPr>
        </p:nvSpPr>
        <p:spPr>
          <a:xfrm>
            <a:off x="221157" y="182581"/>
            <a:ext cx="6172200" cy="648072"/>
          </a:xfrm>
        </p:spPr>
        <p:txBody>
          <a:bodyPr>
            <a:normAutofit fontScale="90000"/>
          </a:bodyPr>
          <a:lstStyle/>
          <a:p>
            <a:r>
              <a:rPr lang="tr-TR" sz="3200" b="1" dirty="0">
                <a:latin typeface="Aptos" panose="020B0004020202020204" pitchFamily="34" charset="0"/>
              </a:rPr>
              <a:t>PER CAPİTA WATER CONSUMPTİON</a:t>
            </a:r>
            <a:endParaRPr lang="tr-TR" sz="3200" b="1" dirty="0">
              <a:solidFill>
                <a:schemeClr val="tx2"/>
              </a:solidFill>
              <a:latin typeface="Aptos" panose="020B0004020202020204" pitchFamily="34" charset="0"/>
            </a:endParaRPr>
          </a:p>
        </p:txBody>
      </p:sp>
      <p:sp>
        <p:nvSpPr>
          <p:cNvPr id="17" name="Dikdörtgen 16">
            <a:extLst>
              <a:ext uri="{FF2B5EF4-FFF2-40B4-BE49-F238E27FC236}">
                <a16:creationId xmlns:a16="http://schemas.microsoft.com/office/drawing/2014/main" id="{5B442441-B040-53F3-365C-637E64D85AEF}"/>
              </a:ext>
            </a:extLst>
          </p:cNvPr>
          <p:cNvSpPr/>
          <p:nvPr/>
        </p:nvSpPr>
        <p:spPr>
          <a:xfrm>
            <a:off x="44624" y="3080792"/>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%67</a:t>
            </a:r>
          </a:p>
        </p:txBody>
      </p:sp>
      <p:sp>
        <p:nvSpPr>
          <p:cNvPr id="20" name="Dikdörtgen 19">
            <a:extLst>
              <a:ext uri="{FF2B5EF4-FFF2-40B4-BE49-F238E27FC236}">
                <a16:creationId xmlns:a16="http://schemas.microsoft.com/office/drawing/2014/main" id="{7F104CBF-61EA-7A8E-AD48-D94668A96200}"/>
              </a:ext>
            </a:extLst>
          </p:cNvPr>
          <p:cNvSpPr/>
          <p:nvPr/>
        </p:nvSpPr>
        <p:spPr>
          <a:xfrm>
            <a:off x="4722423" y="306441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endParaRPr>
          </a:p>
        </p:txBody>
      </p:sp>
      <p:sp>
        <p:nvSpPr>
          <p:cNvPr id="21" name="Dikdörtgen 20">
            <a:extLst>
              <a:ext uri="{FF2B5EF4-FFF2-40B4-BE49-F238E27FC236}">
                <a16:creationId xmlns:a16="http://schemas.microsoft.com/office/drawing/2014/main" id="{D64D5065-93BE-0B4D-0B3E-C89C65EA18FE}"/>
              </a:ext>
            </a:extLst>
          </p:cNvPr>
          <p:cNvSpPr/>
          <p:nvPr/>
        </p:nvSpPr>
        <p:spPr>
          <a:xfrm>
            <a:off x="5896593" y="306128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rPr>
              <a:t>%100</a:t>
            </a:r>
          </a:p>
        </p:txBody>
      </p:sp>
      <p:sp>
        <p:nvSpPr>
          <p:cNvPr id="3" name="Metin kutusu 2">
            <a:extLst>
              <a:ext uri="{FF2B5EF4-FFF2-40B4-BE49-F238E27FC236}">
                <a16:creationId xmlns:a16="http://schemas.microsoft.com/office/drawing/2014/main" id="{4649CF96-66AE-1696-B95A-96997E23C6B9}"/>
              </a:ext>
            </a:extLst>
          </p:cNvPr>
          <p:cNvSpPr txBox="1"/>
          <p:nvPr/>
        </p:nvSpPr>
        <p:spPr>
          <a:xfrm flipH="1">
            <a:off x="221156" y="6033120"/>
            <a:ext cx="6129041" cy="1754326"/>
          </a:xfrm>
          <a:prstGeom prst="rect">
            <a:avLst/>
          </a:prstGeom>
          <a:noFill/>
        </p:spPr>
        <p:txBody>
          <a:bodyPr wrap="square" rtlCol="0">
            <a:spAutoFit/>
          </a:bodyPr>
          <a:lstStyle/>
          <a:p>
            <a:r>
              <a:rPr lang="en-US" dirty="0"/>
              <a:t>Compared to 2023, the per capita water consumption decreased from 0.145 m³ to 0.143 m³ in 2024, meeting our 1% reduction target. In 2025, the rate further declined to 0.136 m³, achieving a total reduction of approximately 6%. For 2026, an additional 1% reduction target in per capita water consumption has been set.</a:t>
            </a:r>
          </a:p>
        </p:txBody>
      </p:sp>
      <p:graphicFrame>
        <p:nvGraphicFramePr>
          <p:cNvPr id="4" name="Grafik 3">
            <a:extLst>
              <a:ext uri="{FF2B5EF4-FFF2-40B4-BE49-F238E27FC236}">
                <a16:creationId xmlns:a16="http://schemas.microsoft.com/office/drawing/2014/main" id="{B1576EB4-368A-9054-AE86-85FA7FF87885}"/>
              </a:ext>
            </a:extLst>
          </p:cNvPr>
          <p:cNvGraphicFramePr>
            <a:graphicFrameLocks/>
          </p:cNvGraphicFramePr>
          <p:nvPr>
            <p:extLst>
              <p:ext uri="{D42A27DB-BD31-4B8C-83A1-F6EECF244321}">
                <p14:modId xmlns:p14="http://schemas.microsoft.com/office/powerpoint/2010/main" val="1107259339"/>
              </p:ext>
            </p:extLst>
          </p:nvPr>
        </p:nvGraphicFramePr>
        <p:xfrm>
          <a:off x="560508" y="1518095"/>
          <a:ext cx="5450335" cy="38287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781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22000" r="-22000"/>
          </a:stretch>
        </a:blipFill>
        <a:effectLst/>
      </p:bgPr>
    </p:bg>
    <p:spTree>
      <p:nvGrpSpPr>
        <p:cNvPr id="1" name="">
          <a:extLst>
            <a:ext uri="{FF2B5EF4-FFF2-40B4-BE49-F238E27FC236}">
              <a16:creationId xmlns:a16="http://schemas.microsoft.com/office/drawing/2014/main" id="{78BD64D3-574F-37C0-C161-A047BE58EC3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F6BECB9-BD8A-5617-5E09-06BCE43C5624}"/>
              </a:ext>
            </a:extLst>
          </p:cNvPr>
          <p:cNvSpPr>
            <a:spLocks noGrp="1"/>
          </p:cNvSpPr>
          <p:nvPr>
            <p:ph type="title"/>
          </p:nvPr>
        </p:nvSpPr>
        <p:spPr>
          <a:xfrm>
            <a:off x="221157" y="182581"/>
            <a:ext cx="6172200" cy="648072"/>
          </a:xfrm>
        </p:spPr>
        <p:txBody>
          <a:bodyPr>
            <a:normAutofit/>
          </a:bodyPr>
          <a:lstStyle/>
          <a:p>
            <a:r>
              <a:rPr lang="tr-TR" sz="3200" b="1" dirty="0">
                <a:latin typeface="Aptos" panose="020B0004020202020204" pitchFamily="34" charset="0"/>
              </a:rPr>
              <a:t>NON-HAZARDOUS WASTE</a:t>
            </a:r>
            <a:endParaRPr lang="tr-TR" sz="3200" b="1" dirty="0">
              <a:solidFill>
                <a:schemeClr val="tx2"/>
              </a:solidFill>
              <a:latin typeface="Aptos" panose="020B0004020202020204" pitchFamily="34" charset="0"/>
            </a:endParaRPr>
          </a:p>
        </p:txBody>
      </p:sp>
      <p:sp>
        <p:nvSpPr>
          <p:cNvPr id="17" name="Dikdörtgen 16">
            <a:extLst>
              <a:ext uri="{FF2B5EF4-FFF2-40B4-BE49-F238E27FC236}">
                <a16:creationId xmlns:a16="http://schemas.microsoft.com/office/drawing/2014/main" id="{4F9119E0-F8B6-FE3C-FC21-F0C7D207EE50}"/>
              </a:ext>
            </a:extLst>
          </p:cNvPr>
          <p:cNvSpPr/>
          <p:nvPr/>
        </p:nvSpPr>
        <p:spPr>
          <a:xfrm>
            <a:off x="44624" y="3080792"/>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%67</a:t>
            </a:r>
          </a:p>
        </p:txBody>
      </p:sp>
      <p:sp>
        <p:nvSpPr>
          <p:cNvPr id="20" name="Dikdörtgen 19">
            <a:extLst>
              <a:ext uri="{FF2B5EF4-FFF2-40B4-BE49-F238E27FC236}">
                <a16:creationId xmlns:a16="http://schemas.microsoft.com/office/drawing/2014/main" id="{A9ED7076-0819-6817-BD84-25517FCDDD0B}"/>
              </a:ext>
            </a:extLst>
          </p:cNvPr>
          <p:cNvSpPr/>
          <p:nvPr/>
        </p:nvSpPr>
        <p:spPr>
          <a:xfrm>
            <a:off x="4722423" y="306441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endParaRPr>
          </a:p>
        </p:txBody>
      </p:sp>
      <p:sp>
        <p:nvSpPr>
          <p:cNvPr id="21" name="Dikdörtgen 20">
            <a:extLst>
              <a:ext uri="{FF2B5EF4-FFF2-40B4-BE49-F238E27FC236}">
                <a16:creationId xmlns:a16="http://schemas.microsoft.com/office/drawing/2014/main" id="{865A6256-8F41-1016-928A-6A92B29B646D}"/>
              </a:ext>
            </a:extLst>
          </p:cNvPr>
          <p:cNvSpPr/>
          <p:nvPr/>
        </p:nvSpPr>
        <p:spPr>
          <a:xfrm>
            <a:off x="5896593" y="306128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rPr>
              <a:t>%100</a:t>
            </a:r>
          </a:p>
        </p:txBody>
      </p:sp>
      <p:sp>
        <p:nvSpPr>
          <p:cNvPr id="3" name="Metin kutusu 2">
            <a:extLst>
              <a:ext uri="{FF2B5EF4-FFF2-40B4-BE49-F238E27FC236}">
                <a16:creationId xmlns:a16="http://schemas.microsoft.com/office/drawing/2014/main" id="{C2A5AEC2-2B9A-F7F3-1957-C1CDB1826915}"/>
              </a:ext>
            </a:extLst>
          </p:cNvPr>
          <p:cNvSpPr txBox="1"/>
          <p:nvPr/>
        </p:nvSpPr>
        <p:spPr>
          <a:xfrm flipH="1">
            <a:off x="221156" y="6033120"/>
            <a:ext cx="6129041" cy="2523768"/>
          </a:xfrm>
          <a:prstGeom prst="rect">
            <a:avLst/>
          </a:prstGeom>
          <a:noFill/>
        </p:spPr>
        <p:txBody>
          <a:bodyPr wrap="square" rtlCol="0">
            <a:spAutoFit/>
          </a:bodyPr>
          <a:lstStyle/>
          <a:p>
            <a:r>
              <a:rPr lang="en-US" sz="2000" dirty="0">
                <a:latin typeface="Aptos" panose="020B0004020202020204" pitchFamily="34" charset="0"/>
              </a:rPr>
              <a:t>Compared to 2023, the per capita packaging waste amount decreased from 0.0675 kg to 0.0648 kg in 2024.</a:t>
            </a:r>
            <a:br>
              <a:rPr lang="en-US" sz="2000" dirty="0">
                <a:latin typeface="Aptos" panose="020B0004020202020204" pitchFamily="34" charset="0"/>
              </a:rPr>
            </a:br>
            <a:r>
              <a:rPr lang="en-US" sz="2000" dirty="0">
                <a:latin typeface="Aptos" panose="020B0004020202020204" pitchFamily="34" charset="0"/>
              </a:rPr>
              <a:t>This corresponds to an approximate </a:t>
            </a:r>
            <a:r>
              <a:rPr lang="en-US" sz="2000" b="1" dirty="0">
                <a:latin typeface="Aptos" panose="020B0004020202020204" pitchFamily="34" charset="0"/>
              </a:rPr>
              <a:t>4% reduction</a:t>
            </a:r>
            <a:r>
              <a:rPr lang="en-US" sz="2000" dirty="0">
                <a:latin typeface="Aptos" panose="020B0004020202020204" pitchFamily="34" charset="0"/>
              </a:rPr>
              <a:t>, which means our </a:t>
            </a:r>
            <a:r>
              <a:rPr lang="en-US" sz="2000" b="1" dirty="0">
                <a:latin typeface="Aptos" panose="020B0004020202020204" pitchFamily="34" charset="0"/>
              </a:rPr>
              <a:t>1% reduction target has been exceeded</a:t>
            </a:r>
            <a:r>
              <a:rPr lang="en-US" sz="2000" dirty="0">
                <a:latin typeface="Aptos" panose="020B0004020202020204" pitchFamily="34" charset="0"/>
              </a:rPr>
              <a:t>.</a:t>
            </a:r>
            <a:br>
              <a:rPr lang="en-US" sz="2000" dirty="0">
                <a:latin typeface="Aptos" panose="020B0004020202020204" pitchFamily="34" charset="0"/>
              </a:rPr>
            </a:br>
            <a:r>
              <a:rPr lang="en-US" sz="2000" dirty="0">
                <a:latin typeface="Aptos" panose="020B0004020202020204" pitchFamily="34" charset="0"/>
              </a:rPr>
              <a:t>For 2025, an additional </a:t>
            </a:r>
            <a:r>
              <a:rPr lang="en-US" sz="2000" b="1" dirty="0">
                <a:latin typeface="Aptos" panose="020B0004020202020204" pitchFamily="34" charset="0"/>
              </a:rPr>
              <a:t>1% reduction </a:t>
            </a:r>
            <a:r>
              <a:rPr lang="en-US" b="1" dirty="0"/>
              <a:t>target</a:t>
            </a:r>
            <a:r>
              <a:rPr lang="en-US" dirty="0"/>
              <a:t> in per capita packaging waste has been set.</a:t>
            </a:r>
          </a:p>
        </p:txBody>
      </p:sp>
      <p:pic>
        <p:nvPicPr>
          <p:cNvPr id="5" name="Resim 4">
            <a:extLst>
              <a:ext uri="{FF2B5EF4-FFF2-40B4-BE49-F238E27FC236}">
                <a16:creationId xmlns:a16="http://schemas.microsoft.com/office/drawing/2014/main" id="{05DC71A9-5089-E2C9-176F-168F69655E24}"/>
              </a:ext>
            </a:extLst>
          </p:cNvPr>
          <p:cNvPicPr>
            <a:picLocks noChangeAspect="1"/>
          </p:cNvPicPr>
          <p:nvPr/>
        </p:nvPicPr>
        <p:blipFill>
          <a:blip r:embed="rId3"/>
          <a:stretch>
            <a:fillRect/>
          </a:stretch>
        </p:blipFill>
        <p:spPr>
          <a:xfrm>
            <a:off x="640549" y="1780288"/>
            <a:ext cx="5131889" cy="3066040"/>
          </a:xfrm>
          <a:prstGeom prst="rect">
            <a:avLst/>
          </a:prstGeom>
        </p:spPr>
      </p:pic>
    </p:spTree>
    <p:extLst>
      <p:ext uri="{BB962C8B-B14F-4D97-AF65-F5344CB8AC3E}">
        <p14:creationId xmlns:p14="http://schemas.microsoft.com/office/powerpoint/2010/main" val="1095938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l="-166000" r="-166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94320" y="200472"/>
            <a:ext cx="6669360" cy="739877"/>
          </a:xfrm>
        </p:spPr>
        <p:txBody>
          <a:bodyPr>
            <a:noAutofit/>
          </a:bodyPr>
          <a:lstStyle/>
          <a:p>
            <a:r>
              <a:rPr lang="tr-TR" sz="2800" b="1" dirty="0">
                <a:solidFill>
                  <a:schemeClr val="tx2"/>
                </a:solidFill>
                <a:latin typeface="Aptos" panose="020B0004020202020204" pitchFamily="34" charset="0"/>
              </a:rPr>
              <a:t> SULTAN SİPAHİ HOTEL</a:t>
            </a:r>
          </a:p>
        </p:txBody>
      </p:sp>
      <p:sp>
        <p:nvSpPr>
          <p:cNvPr id="3" name="İçerik Yer Tutucusu 2"/>
          <p:cNvSpPr>
            <a:spLocks noGrp="1"/>
          </p:cNvSpPr>
          <p:nvPr>
            <p:ph idx="1"/>
          </p:nvPr>
        </p:nvSpPr>
        <p:spPr>
          <a:xfrm>
            <a:off x="188640" y="1064568"/>
            <a:ext cx="6575040" cy="7920880"/>
          </a:xfrm>
        </p:spPr>
        <p:txBody>
          <a:bodyPr>
            <a:noAutofit/>
          </a:bodyPr>
          <a:lstStyle/>
          <a:p>
            <a:r>
              <a:rPr lang="en-US" sz="1600" b="1" dirty="0"/>
              <a:t>As SULTAN SİPAHİ HOTEL</a:t>
            </a:r>
            <a:r>
              <a:rPr lang="en-US" sz="1600" dirty="0"/>
              <a:t>, we have initiated our sustainability efforts as of 2025.</a:t>
            </a:r>
            <a:br>
              <a:rPr lang="en-US" sz="1600" dirty="0"/>
            </a:br>
            <a:r>
              <a:rPr lang="en-US" sz="1600" dirty="0"/>
              <a:t>This sustainability report includes the data and progress for the year 2025.</a:t>
            </a:r>
          </a:p>
          <a:p>
            <a:r>
              <a:rPr lang="en-US" sz="1600" dirty="0"/>
              <a:t>Our goal is to provide the best and highest-quality service in line with legal requirements while maintaining maximum guest satisfaction together with our entire team. In this context, we aim to share our sustainability progress with our management, team members, guests, suppliers, and all partners, thereby increasing awareness on sustainability and achieving our defined goals.</a:t>
            </a:r>
          </a:p>
          <a:p>
            <a:r>
              <a:rPr lang="en-US" sz="1600" dirty="0"/>
              <a:t>We continuously develop our objectives by considering changing global conditions, being aware of the responsibilities brought by sustainable tourism, and following the principle of continuous improvement. We continue our efforts to use, protect, and transfer our existing resources to future generations in the most efficient way.</a:t>
            </a:r>
          </a:p>
          <a:p>
            <a:r>
              <a:rPr lang="en-US" sz="1600" b="1" dirty="0"/>
              <a:t>In this regard, we implement the principles of sustainable tourism by:</a:t>
            </a:r>
            <a:endParaRPr lang="en-US" sz="1600" dirty="0"/>
          </a:p>
          <a:p>
            <a:r>
              <a:rPr lang="en-US" sz="1600" dirty="0"/>
              <a:t>Raising awareness about sustainability,</a:t>
            </a:r>
          </a:p>
          <a:p>
            <a:r>
              <a:rPr lang="en-US" sz="1600" dirty="0"/>
              <a:t>Supporting local development and the local economy,</a:t>
            </a:r>
          </a:p>
          <a:p>
            <a:r>
              <a:rPr lang="en-US" sz="1600" dirty="0"/>
              <a:t>Ensuring local employment without discrimination in terms of gender, race, or vulnerable groups,</a:t>
            </a:r>
          </a:p>
          <a:p>
            <a:r>
              <a:rPr lang="en-US" sz="1600" dirty="0"/>
              <a:t>Carrying out social projects both within the facility and together with the local community,</a:t>
            </a:r>
          </a:p>
          <a:p>
            <a:r>
              <a:rPr lang="en-US" sz="1600" dirty="0"/>
              <a:t>Increasing the awareness of our natural, cultural, and historical values,</a:t>
            </a:r>
          </a:p>
          <a:p>
            <a:r>
              <a:rPr lang="en-US" sz="1600" dirty="0"/>
              <a:t>Keeping guest satisfaction at the highest level,</a:t>
            </a:r>
          </a:p>
          <a:p>
            <a:r>
              <a:rPr lang="en-US" sz="1600" dirty="0"/>
              <a:t>Efficiently using our resources and reducing environmental impacts.</a:t>
            </a:r>
          </a:p>
          <a:p>
            <a:r>
              <a:rPr lang="en-US" sz="1600" dirty="0"/>
              <a:t>We are aware of our responsibilities toward nature. Therefore, we conduct several practices in our facility in line with the principles of sustainable tourism.</a:t>
            </a:r>
          </a:p>
          <a:p>
            <a:pPr marL="114300" marR="539750" indent="0" algn="just">
              <a:spcBef>
                <a:spcPts val="0"/>
              </a:spcBef>
              <a:buNone/>
            </a:pPr>
            <a:endParaRPr lang="tr-TR" sz="1450" dirty="0">
              <a:effectLst/>
              <a:latin typeface="Calibri" panose="020F0502020204030204" pitchFamily="34" charset="0"/>
              <a:ea typeface="Calibri" panose="020F0502020204030204" pitchFamily="34" charset="0"/>
              <a:cs typeface="Arial" panose="020B0604020202020204" pitchFamily="34" charset="0"/>
            </a:endParaRPr>
          </a:p>
          <a:p>
            <a:pPr marL="457200" marR="539750" algn="just">
              <a:spcBef>
                <a:spcPts val="0"/>
              </a:spcBef>
            </a:pPr>
            <a:endParaRPr lang="tr-TR" sz="1450" dirty="0">
              <a:effectLst/>
              <a:latin typeface="Calibri" panose="020F0502020204030204" pitchFamily="34" charset="0"/>
              <a:ea typeface="Calibri" panose="020F0502020204030204" pitchFamily="34" charset="0"/>
              <a:cs typeface="Arial" panose="020B0604020202020204" pitchFamily="34" charset="0"/>
            </a:endParaRPr>
          </a:p>
          <a:p>
            <a:endParaRPr lang="tr-TR" sz="1450" dirty="0"/>
          </a:p>
        </p:txBody>
      </p:sp>
    </p:spTree>
    <p:extLst>
      <p:ext uri="{BB962C8B-B14F-4D97-AF65-F5344CB8AC3E}">
        <p14:creationId xmlns:p14="http://schemas.microsoft.com/office/powerpoint/2010/main" val="457378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22000" r="-22000"/>
          </a:stretch>
        </a:blipFill>
        <a:effectLst/>
      </p:bgPr>
    </p:bg>
    <p:spTree>
      <p:nvGrpSpPr>
        <p:cNvPr id="1" name="">
          <a:extLst>
            <a:ext uri="{FF2B5EF4-FFF2-40B4-BE49-F238E27FC236}">
              <a16:creationId xmlns:a16="http://schemas.microsoft.com/office/drawing/2014/main" id="{EA1295CC-E469-80F2-1064-7BA28DD2E2A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A93909A-D6F8-3E5D-9013-5B9167BD62FF}"/>
              </a:ext>
            </a:extLst>
          </p:cNvPr>
          <p:cNvSpPr>
            <a:spLocks noGrp="1"/>
          </p:cNvSpPr>
          <p:nvPr>
            <p:ph type="title"/>
          </p:nvPr>
        </p:nvSpPr>
        <p:spPr>
          <a:xfrm>
            <a:off x="221157" y="182581"/>
            <a:ext cx="6172200" cy="648072"/>
          </a:xfrm>
        </p:spPr>
        <p:txBody>
          <a:bodyPr>
            <a:normAutofit/>
          </a:bodyPr>
          <a:lstStyle/>
          <a:p>
            <a:r>
              <a:rPr lang="tr-TR" sz="3200" b="1" dirty="0">
                <a:latin typeface="Aptos" panose="020B0004020202020204" pitchFamily="34" charset="0"/>
              </a:rPr>
              <a:t>CARBON FOOTPRINT</a:t>
            </a:r>
            <a:endParaRPr lang="tr-TR" sz="3200" b="1" dirty="0">
              <a:solidFill>
                <a:schemeClr val="tx2"/>
              </a:solidFill>
              <a:latin typeface="Aptos" panose="020B0004020202020204" pitchFamily="34" charset="0"/>
            </a:endParaRPr>
          </a:p>
        </p:txBody>
      </p:sp>
      <p:sp>
        <p:nvSpPr>
          <p:cNvPr id="17" name="Dikdörtgen 16">
            <a:extLst>
              <a:ext uri="{FF2B5EF4-FFF2-40B4-BE49-F238E27FC236}">
                <a16:creationId xmlns:a16="http://schemas.microsoft.com/office/drawing/2014/main" id="{E453A9D8-6A32-A50A-ADDC-88DE9F43CB25}"/>
              </a:ext>
            </a:extLst>
          </p:cNvPr>
          <p:cNvSpPr/>
          <p:nvPr/>
        </p:nvSpPr>
        <p:spPr>
          <a:xfrm>
            <a:off x="44624" y="3080792"/>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%67</a:t>
            </a:r>
          </a:p>
        </p:txBody>
      </p:sp>
      <p:sp>
        <p:nvSpPr>
          <p:cNvPr id="20" name="Dikdörtgen 19">
            <a:extLst>
              <a:ext uri="{FF2B5EF4-FFF2-40B4-BE49-F238E27FC236}">
                <a16:creationId xmlns:a16="http://schemas.microsoft.com/office/drawing/2014/main" id="{00D3A9B3-4F34-EE8E-2551-0A727268A2E7}"/>
              </a:ext>
            </a:extLst>
          </p:cNvPr>
          <p:cNvSpPr/>
          <p:nvPr/>
        </p:nvSpPr>
        <p:spPr>
          <a:xfrm>
            <a:off x="4722423" y="306441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endParaRPr>
          </a:p>
        </p:txBody>
      </p:sp>
      <p:sp>
        <p:nvSpPr>
          <p:cNvPr id="21" name="Dikdörtgen 20">
            <a:extLst>
              <a:ext uri="{FF2B5EF4-FFF2-40B4-BE49-F238E27FC236}">
                <a16:creationId xmlns:a16="http://schemas.microsoft.com/office/drawing/2014/main" id="{61B283D5-93FE-430B-0515-DCD2D574CC07}"/>
              </a:ext>
            </a:extLst>
          </p:cNvPr>
          <p:cNvSpPr/>
          <p:nvPr/>
        </p:nvSpPr>
        <p:spPr>
          <a:xfrm>
            <a:off x="5896593" y="3061280"/>
            <a:ext cx="925860"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rPr>
              <a:t>%100</a:t>
            </a:r>
          </a:p>
        </p:txBody>
      </p:sp>
      <p:sp>
        <p:nvSpPr>
          <p:cNvPr id="3" name="Metin kutusu 2">
            <a:extLst>
              <a:ext uri="{FF2B5EF4-FFF2-40B4-BE49-F238E27FC236}">
                <a16:creationId xmlns:a16="http://schemas.microsoft.com/office/drawing/2014/main" id="{081E2B3C-2A08-D2BD-4EC7-0CCD7050A25D}"/>
              </a:ext>
            </a:extLst>
          </p:cNvPr>
          <p:cNvSpPr txBox="1"/>
          <p:nvPr/>
        </p:nvSpPr>
        <p:spPr>
          <a:xfrm flipH="1">
            <a:off x="620688" y="6033120"/>
            <a:ext cx="5729508" cy="3170099"/>
          </a:xfrm>
          <a:prstGeom prst="rect">
            <a:avLst/>
          </a:prstGeom>
          <a:noFill/>
        </p:spPr>
        <p:txBody>
          <a:bodyPr wrap="square" rtlCol="0">
            <a:spAutoFit/>
          </a:bodyPr>
          <a:lstStyle/>
          <a:p>
            <a:r>
              <a:rPr lang="en-US" sz="2000" dirty="0">
                <a:latin typeface="Aptos" panose="020B0004020202020204" pitchFamily="34" charset="0"/>
              </a:rPr>
              <a:t>In 2023, our per capita carbon footprint was </a:t>
            </a:r>
            <a:r>
              <a:rPr lang="en-US" sz="2000" b="1" dirty="0">
                <a:latin typeface="Aptos" panose="020B0004020202020204" pitchFamily="34" charset="0"/>
              </a:rPr>
              <a:t>7.91 kg </a:t>
            </a:r>
            <a:r>
              <a:rPr lang="en-US" sz="2000" b="1" dirty="0" err="1">
                <a:latin typeface="Aptos" panose="020B0004020202020204" pitchFamily="34" charset="0"/>
              </a:rPr>
              <a:t>CO₂e</a:t>
            </a:r>
            <a:r>
              <a:rPr lang="en-US" sz="2000" dirty="0">
                <a:latin typeface="Aptos" panose="020B0004020202020204" pitchFamily="34" charset="0"/>
              </a:rPr>
              <a:t>, which decreased to </a:t>
            </a:r>
            <a:r>
              <a:rPr lang="en-US" sz="2000" b="1" dirty="0">
                <a:latin typeface="Aptos" panose="020B0004020202020204" pitchFamily="34" charset="0"/>
              </a:rPr>
              <a:t>7.90 kg </a:t>
            </a:r>
            <a:r>
              <a:rPr lang="en-US" sz="2000" b="1" dirty="0" err="1">
                <a:latin typeface="Aptos" panose="020B0004020202020204" pitchFamily="34" charset="0"/>
              </a:rPr>
              <a:t>CO₂e</a:t>
            </a:r>
            <a:r>
              <a:rPr lang="en-US" sz="2000" dirty="0">
                <a:latin typeface="Aptos" panose="020B0004020202020204" pitchFamily="34" charset="0"/>
              </a:rPr>
              <a:t> in 2024.</a:t>
            </a:r>
            <a:br>
              <a:rPr lang="en-US" sz="2000" dirty="0">
                <a:latin typeface="Aptos" panose="020B0004020202020204" pitchFamily="34" charset="0"/>
              </a:rPr>
            </a:br>
            <a:r>
              <a:rPr lang="en-US" sz="2000" dirty="0">
                <a:latin typeface="Aptos" panose="020B0004020202020204" pitchFamily="34" charset="0"/>
              </a:rPr>
              <a:t>This downward trend continued in 2025, reaching </a:t>
            </a:r>
            <a:r>
              <a:rPr lang="en-US" sz="2000" b="1" dirty="0">
                <a:latin typeface="Aptos" panose="020B0004020202020204" pitchFamily="34" charset="0"/>
              </a:rPr>
              <a:t>7.885 kg </a:t>
            </a:r>
            <a:r>
              <a:rPr lang="en-US" sz="2000" b="1" dirty="0" err="1">
                <a:latin typeface="Aptos" panose="020B0004020202020204" pitchFamily="34" charset="0"/>
              </a:rPr>
              <a:t>CO₂e</a:t>
            </a:r>
            <a:r>
              <a:rPr lang="en-US" sz="2000" dirty="0">
                <a:latin typeface="Aptos" panose="020B0004020202020204" pitchFamily="34" charset="0"/>
              </a:rPr>
              <a:t>.</a:t>
            </a:r>
            <a:br>
              <a:rPr lang="en-US" sz="2000" dirty="0">
                <a:latin typeface="Aptos" panose="020B0004020202020204" pitchFamily="34" charset="0"/>
              </a:rPr>
            </a:br>
            <a:r>
              <a:rPr lang="en-US" sz="2000" dirty="0">
                <a:latin typeface="Aptos" panose="020B0004020202020204" pitchFamily="34" charset="0"/>
              </a:rPr>
              <a:t>This reduction reflects the positive impact of </a:t>
            </a:r>
            <a:r>
              <a:rPr lang="en-US" sz="2000" b="1" dirty="0">
                <a:latin typeface="Aptos" panose="020B0004020202020204" pitchFamily="34" charset="0"/>
              </a:rPr>
              <a:t>energy efficiency, waste reduction</a:t>
            </a:r>
            <a:r>
              <a:rPr lang="en-US" sz="2000" dirty="0">
                <a:latin typeface="Aptos" panose="020B0004020202020204" pitchFamily="34" charset="0"/>
              </a:rPr>
              <a:t>, and </a:t>
            </a:r>
            <a:r>
              <a:rPr lang="en-US" sz="2000" b="1" dirty="0">
                <a:latin typeface="Aptos" panose="020B0004020202020204" pitchFamily="34" charset="0"/>
              </a:rPr>
              <a:t>sustainable procurement practices</a:t>
            </a:r>
            <a:r>
              <a:rPr lang="en-US" sz="2000" dirty="0">
                <a:latin typeface="Aptos" panose="020B0004020202020204" pitchFamily="34" charset="0"/>
              </a:rPr>
              <a:t>.</a:t>
            </a:r>
            <a:br>
              <a:rPr lang="en-US" sz="2000" dirty="0">
                <a:latin typeface="Aptos" panose="020B0004020202020204" pitchFamily="34" charset="0"/>
              </a:rPr>
            </a:br>
            <a:r>
              <a:rPr lang="en-US" sz="2000" dirty="0">
                <a:latin typeface="Aptos" panose="020B0004020202020204" pitchFamily="34" charset="0"/>
              </a:rPr>
              <a:t>For 2026, an additional </a:t>
            </a:r>
            <a:r>
              <a:rPr lang="en-US" sz="2000" b="1" dirty="0">
                <a:latin typeface="Aptos" panose="020B0004020202020204" pitchFamily="34" charset="0"/>
              </a:rPr>
              <a:t>1% reduction target</a:t>
            </a:r>
            <a:r>
              <a:rPr lang="en-US" sz="2000" dirty="0">
                <a:latin typeface="Aptos" panose="020B0004020202020204" pitchFamily="34" charset="0"/>
              </a:rPr>
              <a:t> in per capita carbon footprint has been set.</a:t>
            </a:r>
          </a:p>
        </p:txBody>
      </p:sp>
      <p:graphicFrame>
        <p:nvGraphicFramePr>
          <p:cNvPr id="4" name="Grafik 3">
            <a:extLst>
              <a:ext uri="{FF2B5EF4-FFF2-40B4-BE49-F238E27FC236}">
                <a16:creationId xmlns:a16="http://schemas.microsoft.com/office/drawing/2014/main" id="{860ACE1D-A120-2BFC-79DD-45A718392BA1}"/>
              </a:ext>
            </a:extLst>
          </p:cNvPr>
          <p:cNvGraphicFramePr>
            <a:graphicFrameLocks/>
          </p:cNvGraphicFramePr>
          <p:nvPr>
            <p:extLst>
              <p:ext uri="{D42A27DB-BD31-4B8C-83A1-F6EECF244321}">
                <p14:modId xmlns:p14="http://schemas.microsoft.com/office/powerpoint/2010/main" val="3963635439"/>
              </p:ext>
            </p:extLst>
          </p:nvPr>
        </p:nvGraphicFramePr>
        <p:xfrm>
          <a:off x="620689" y="1655414"/>
          <a:ext cx="5275904" cy="36576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308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23000" r="-23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0" y="200472"/>
            <a:ext cx="6858000" cy="1080120"/>
          </a:xfrm>
        </p:spPr>
        <p:txBody>
          <a:bodyPr>
            <a:normAutofit/>
          </a:bodyPr>
          <a:lstStyle/>
          <a:p>
            <a:r>
              <a:rPr lang="tr-TR" sz="3200" dirty="0">
                <a:latin typeface="Aptos" panose="020B0004020202020204" pitchFamily="34" charset="0"/>
              </a:rPr>
              <a:t>FACİLİTİES PROVİDED TO EMPLOYEES</a:t>
            </a:r>
          </a:p>
        </p:txBody>
      </p:sp>
      <p:pic>
        <p:nvPicPr>
          <p:cNvPr id="5" name="Resim 4"/>
          <p:cNvPicPr>
            <a:picLocks noChangeAspect="1"/>
          </p:cNvPicPr>
          <p:nvPr/>
        </p:nvPicPr>
        <p:blipFill>
          <a:blip r:embed="rId3"/>
          <a:stretch>
            <a:fillRect/>
          </a:stretch>
        </p:blipFill>
        <p:spPr>
          <a:xfrm>
            <a:off x="332656" y="5270945"/>
            <a:ext cx="1080000" cy="1186931"/>
          </a:xfrm>
          <a:prstGeom prst="rect">
            <a:avLst/>
          </a:prstGeom>
        </p:spPr>
      </p:pic>
      <p:pic>
        <p:nvPicPr>
          <p:cNvPr id="17" name="Resim 16"/>
          <p:cNvPicPr>
            <a:picLocks noChangeAspect="1"/>
          </p:cNvPicPr>
          <p:nvPr/>
        </p:nvPicPr>
        <p:blipFill>
          <a:blip r:embed="rId4"/>
          <a:stretch>
            <a:fillRect/>
          </a:stretch>
        </p:blipFill>
        <p:spPr>
          <a:xfrm>
            <a:off x="692656" y="3587926"/>
            <a:ext cx="1080000" cy="978231"/>
          </a:xfrm>
          <a:prstGeom prst="rect">
            <a:avLst/>
          </a:prstGeom>
        </p:spPr>
      </p:pic>
      <p:pic>
        <p:nvPicPr>
          <p:cNvPr id="18" name="Resim 17"/>
          <p:cNvPicPr>
            <a:picLocks noChangeAspect="1"/>
          </p:cNvPicPr>
          <p:nvPr/>
        </p:nvPicPr>
        <p:blipFill>
          <a:blip r:embed="rId5"/>
          <a:stretch>
            <a:fillRect/>
          </a:stretch>
        </p:blipFill>
        <p:spPr>
          <a:xfrm>
            <a:off x="332656" y="1821409"/>
            <a:ext cx="1440000" cy="1052821"/>
          </a:xfrm>
          <a:prstGeom prst="rect">
            <a:avLst/>
          </a:prstGeom>
        </p:spPr>
      </p:pic>
      <p:sp>
        <p:nvSpPr>
          <p:cNvPr id="4" name="Metin kutusu 3">
            <a:extLst>
              <a:ext uri="{FF2B5EF4-FFF2-40B4-BE49-F238E27FC236}">
                <a16:creationId xmlns:a16="http://schemas.microsoft.com/office/drawing/2014/main" id="{8F0004B6-4248-069B-5B76-30CA9628625D}"/>
              </a:ext>
            </a:extLst>
          </p:cNvPr>
          <p:cNvSpPr txBox="1"/>
          <p:nvPr/>
        </p:nvSpPr>
        <p:spPr>
          <a:xfrm>
            <a:off x="2636912" y="2504728"/>
            <a:ext cx="3384376" cy="3970318"/>
          </a:xfrm>
          <a:prstGeom prst="rect">
            <a:avLst/>
          </a:prstGeom>
          <a:noFill/>
        </p:spPr>
        <p:txBody>
          <a:bodyPr wrap="square">
            <a:spAutoFit/>
          </a:bodyPr>
          <a:lstStyle/>
          <a:p>
            <a:pPr>
              <a:buNone/>
            </a:pPr>
            <a:r>
              <a:rPr lang="en-US" b="1" dirty="0"/>
              <a:t>Health Service:</a:t>
            </a:r>
            <a:br>
              <a:rPr lang="en-US" dirty="0"/>
            </a:br>
            <a:r>
              <a:rPr lang="en-US" dirty="0"/>
              <a:t>Employees can receive medical care during working hours from the doctor’s office located in the hotel.</a:t>
            </a:r>
          </a:p>
          <a:p>
            <a:pPr>
              <a:buNone/>
            </a:pPr>
            <a:r>
              <a:rPr lang="en-US" b="1" dirty="0"/>
              <a:t>Meal Service:</a:t>
            </a:r>
            <a:br>
              <a:rPr lang="en-US" dirty="0"/>
            </a:br>
            <a:r>
              <a:rPr lang="en-US" dirty="0"/>
              <a:t>Meals are provided daily in the staff cafeteria for all employees.</a:t>
            </a:r>
          </a:p>
          <a:p>
            <a:pPr>
              <a:buNone/>
            </a:pPr>
            <a:r>
              <a:rPr lang="en-US" b="1" dirty="0"/>
              <a:t>Laundry Service:</a:t>
            </a:r>
            <a:br>
              <a:rPr lang="en-US" dirty="0"/>
            </a:br>
            <a:r>
              <a:rPr lang="en-US" dirty="0"/>
              <a:t>All employees’ uniforms are washed in the hotel laundry. Staff staying in the accommodation can also use the washing machines available there.</a:t>
            </a:r>
          </a:p>
        </p:txBody>
      </p:sp>
    </p:spTree>
    <p:extLst>
      <p:ext uri="{BB962C8B-B14F-4D97-AF65-F5344CB8AC3E}">
        <p14:creationId xmlns:p14="http://schemas.microsoft.com/office/powerpoint/2010/main" val="3223034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60000" r="-60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sz="3200" b="1" dirty="0">
                <a:latin typeface="Aptos" panose="020B0004020202020204" pitchFamily="34" charset="0"/>
              </a:rPr>
              <a:t>ENERGY SAVING</a:t>
            </a:r>
            <a:endParaRPr lang="tr-TR" sz="3200" b="1" dirty="0">
              <a:solidFill>
                <a:srgbClr val="002060"/>
              </a:solidFill>
              <a:latin typeface="Aptos" panose="020B0004020202020204" pitchFamily="34" charset="0"/>
            </a:endParaRPr>
          </a:p>
        </p:txBody>
      </p:sp>
      <p:sp>
        <p:nvSpPr>
          <p:cNvPr id="3" name="İçerik Yer Tutucusu 2"/>
          <p:cNvSpPr>
            <a:spLocks noGrp="1"/>
          </p:cNvSpPr>
          <p:nvPr>
            <p:ph idx="1"/>
          </p:nvPr>
        </p:nvSpPr>
        <p:spPr>
          <a:xfrm>
            <a:off x="1988840" y="2019443"/>
            <a:ext cx="4526260" cy="845325"/>
          </a:xfrm>
        </p:spPr>
        <p:txBody>
          <a:bodyPr>
            <a:noAutofit/>
          </a:bodyPr>
          <a:lstStyle/>
          <a:p>
            <a:pPr marL="0" indent="0">
              <a:buNone/>
            </a:pPr>
            <a:r>
              <a:rPr lang="en-US" sz="1800" dirty="0">
                <a:latin typeface="Aptos" panose="020B0004020202020204" pitchFamily="34" charset="0"/>
              </a:rPr>
              <a:t>LED lighting is used throughout our facility. Our goal is to achieve 100% LED </a:t>
            </a:r>
            <a:r>
              <a:rPr lang="en-US" sz="1800" dirty="0" err="1">
                <a:latin typeface="Aptos" panose="020B0004020202020204" pitchFamily="34" charset="0"/>
              </a:rPr>
              <a:t>illumination.We</a:t>
            </a:r>
            <a:r>
              <a:rPr lang="en-US" sz="1800" dirty="0">
                <a:latin typeface="Aptos" panose="020B0004020202020204" pitchFamily="34" charset="0"/>
              </a:rPr>
              <a:t> prefer high energy-efficient, eco-friendly, and locally produced devices and technologies, aiming to increase their usage </a:t>
            </a:r>
            <a:r>
              <a:rPr lang="en-US" sz="1800" dirty="0" err="1">
                <a:latin typeface="Aptos" panose="020B0004020202020204" pitchFamily="34" charset="0"/>
              </a:rPr>
              <a:t>rate.Common</a:t>
            </a:r>
            <a:r>
              <a:rPr lang="en-US" sz="1800" dirty="0">
                <a:latin typeface="Aptos" panose="020B0004020202020204" pitchFamily="34" charset="0"/>
              </a:rPr>
              <a:t> areas are designed to make the best use of daylight for energy </a:t>
            </a:r>
            <a:r>
              <a:rPr lang="en-US" sz="1800" dirty="0" err="1">
                <a:latin typeface="Aptos" panose="020B0004020202020204" pitchFamily="34" charset="0"/>
              </a:rPr>
              <a:t>savings.Regular</a:t>
            </a:r>
            <a:r>
              <a:rPr lang="en-US" sz="1800" dirty="0">
                <a:latin typeface="Aptos" panose="020B0004020202020204" pitchFamily="34" charset="0"/>
              </a:rPr>
              <a:t> maintenance and cleaning of all electronic devices are carried out to minimize energy </a:t>
            </a:r>
            <a:r>
              <a:rPr lang="en-US" sz="1800" dirty="0" err="1">
                <a:latin typeface="Aptos" panose="020B0004020202020204" pitchFamily="34" charset="0"/>
              </a:rPr>
              <a:t>loss.Minibars</a:t>
            </a:r>
            <a:r>
              <a:rPr lang="en-US" sz="1800" dirty="0">
                <a:latin typeface="Aptos" panose="020B0004020202020204" pitchFamily="34" charset="0"/>
              </a:rPr>
              <a:t> are positioned away from heat sources to reduce energy </a:t>
            </a:r>
            <a:r>
              <a:rPr lang="en-US" sz="1800" dirty="0" err="1">
                <a:latin typeface="Aptos" panose="020B0004020202020204" pitchFamily="34" charset="0"/>
              </a:rPr>
              <a:t>consumption.The</a:t>
            </a:r>
            <a:r>
              <a:rPr lang="en-US" sz="1800" dirty="0">
                <a:latin typeface="Aptos" panose="020B0004020202020204" pitchFamily="34" charset="0"/>
              </a:rPr>
              <a:t> seals of cold rooms, deep freezers, and ice machines are checked regularly; worn parts are replaced to prevent energy </a:t>
            </a:r>
            <a:r>
              <a:rPr lang="en-US" sz="1800" dirty="0" err="1">
                <a:latin typeface="Aptos" panose="020B0004020202020204" pitchFamily="34" charset="0"/>
              </a:rPr>
              <a:t>loss.Dishwashers</a:t>
            </a:r>
            <a:r>
              <a:rPr lang="en-US" sz="1800" dirty="0">
                <a:latin typeface="Aptos" panose="020B0004020202020204" pitchFamily="34" charset="0"/>
              </a:rPr>
              <a:t>, washing machines, and dryers are only operated when fully </a:t>
            </a:r>
            <a:r>
              <a:rPr lang="en-US" sz="1800" dirty="0" err="1">
                <a:latin typeface="Aptos" panose="020B0004020202020204" pitchFamily="34" charset="0"/>
              </a:rPr>
              <a:t>loaded.Thanks</a:t>
            </a:r>
            <a:r>
              <a:rPr lang="en-US" sz="1800" dirty="0">
                <a:latin typeface="Aptos" panose="020B0004020202020204" pitchFamily="34" charset="0"/>
              </a:rPr>
              <a:t> to our 200 solar panels, 95% of our hot water needs are met through solar </a:t>
            </a:r>
            <a:r>
              <a:rPr lang="en-US" sz="1800" dirty="0" err="1">
                <a:latin typeface="Aptos" panose="020B0004020202020204" pitchFamily="34" charset="0"/>
              </a:rPr>
              <a:t>energy.Training</a:t>
            </a:r>
            <a:r>
              <a:rPr lang="en-US" sz="1800" dirty="0">
                <a:latin typeface="Aptos" panose="020B0004020202020204" pitchFamily="34" charset="0"/>
              </a:rPr>
              <a:t> is provided to our staff on energy-saving measures, and guests are informed about our sustainability practices.</a:t>
            </a:r>
            <a:r>
              <a:rPr lang="tr-TR" sz="1800" dirty="0">
                <a:latin typeface="Aptos" panose="020B0004020202020204" pitchFamily="34" charset="0"/>
              </a:rPr>
              <a:t>. </a:t>
            </a:r>
          </a:p>
        </p:txBody>
      </p:sp>
      <p:pic>
        <p:nvPicPr>
          <p:cNvPr id="14" name="Resim 13"/>
          <p:cNvPicPr>
            <a:picLocks noChangeAspect="1"/>
          </p:cNvPicPr>
          <p:nvPr/>
        </p:nvPicPr>
        <p:blipFill>
          <a:blip r:embed="rId3"/>
          <a:stretch>
            <a:fillRect/>
          </a:stretch>
        </p:blipFill>
        <p:spPr>
          <a:xfrm>
            <a:off x="261330" y="4005973"/>
            <a:ext cx="1495634" cy="1343212"/>
          </a:xfrm>
          <a:prstGeom prst="rect">
            <a:avLst/>
          </a:prstGeom>
        </p:spPr>
      </p:pic>
      <p:pic>
        <p:nvPicPr>
          <p:cNvPr id="4" name="Resim 3"/>
          <p:cNvPicPr>
            <a:picLocks noChangeAspect="1"/>
          </p:cNvPicPr>
          <p:nvPr/>
        </p:nvPicPr>
        <p:blipFill>
          <a:blip r:embed="rId4"/>
          <a:stretch>
            <a:fillRect/>
          </a:stretch>
        </p:blipFill>
        <p:spPr>
          <a:xfrm>
            <a:off x="265630" y="6232108"/>
            <a:ext cx="1533739" cy="1333686"/>
          </a:xfrm>
          <a:prstGeom prst="rect">
            <a:avLst/>
          </a:prstGeom>
        </p:spPr>
      </p:pic>
      <p:pic>
        <p:nvPicPr>
          <p:cNvPr id="18" name="Resim 17">
            <a:extLst>
              <a:ext uri="{FF2B5EF4-FFF2-40B4-BE49-F238E27FC236}">
                <a16:creationId xmlns:a16="http://schemas.microsoft.com/office/drawing/2014/main" id="{243F6944-330F-519D-BC58-73EBE41EB28D}"/>
              </a:ext>
            </a:extLst>
          </p:cNvPr>
          <p:cNvPicPr>
            <a:picLocks noChangeAspect="1"/>
          </p:cNvPicPr>
          <p:nvPr/>
        </p:nvPicPr>
        <p:blipFill>
          <a:blip r:embed="rId4"/>
          <a:stretch>
            <a:fillRect/>
          </a:stretch>
        </p:blipFill>
        <p:spPr>
          <a:xfrm>
            <a:off x="288237" y="1673364"/>
            <a:ext cx="1533739" cy="1333686"/>
          </a:xfrm>
          <a:prstGeom prst="rect">
            <a:avLst/>
          </a:prstGeom>
        </p:spPr>
      </p:pic>
    </p:spTree>
    <p:extLst>
      <p:ext uri="{BB962C8B-B14F-4D97-AF65-F5344CB8AC3E}">
        <p14:creationId xmlns:p14="http://schemas.microsoft.com/office/powerpoint/2010/main" val="449677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l="-60000" r="-60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sz="3200" b="1" dirty="0">
                <a:latin typeface="Aptos" panose="020B0004020202020204" pitchFamily="34" charset="0"/>
              </a:rPr>
              <a:t>WATER SAVING</a:t>
            </a:r>
            <a:endParaRPr lang="tr-TR" sz="3200" b="1" dirty="0">
              <a:solidFill>
                <a:srgbClr val="002060"/>
              </a:solidFill>
              <a:latin typeface="Aptos" panose="020B0004020202020204" pitchFamily="34" charset="0"/>
            </a:endParaRPr>
          </a:p>
        </p:txBody>
      </p:sp>
      <p:sp>
        <p:nvSpPr>
          <p:cNvPr id="3" name="İçerik Yer Tutucusu 2"/>
          <p:cNvSpPr>
            <a:spLocks noGrp="1"/>
          </p:cNvSpPr>
          <p:nvPr>
            <p:ph idx="1"/>
          </p:nvPr>
        </p:nvSpPr>
        <p:spPr>
          <a:xfrm>
            <a:off x="2132856" y="2078555"/>
            <a:ext cx="4526260" cy="5748889"/>
          </a:xfrm>
        </p:spPr>
        <p:txBody>
          <a:bodyPr>
            <a:noAutofit/>
          </a:bodyPr>
          <a:lstStyle/>
          <a:p>
            <a:pPr marL="0" indent="0">
              <a:buNone/>
            </a:pPr>
            <a:r>
              <a:rPr lang="en-US" sz="2000" dirty="0">
                <a:solidFill>
                  <a:srgbClr val="002060"/>
                </a:solidFill>
              </a:rPr>
              <a:t>Water-saving aerators are installed in all rooms and common </a:t>
            </a:r>
            <a:r>
              <a:rPr lang="en-US" sz="2000" dirty="0" err="1">
                <a:solidFill>
                  <a:srgbClr val="002060"/>
                </a:solidFill>
              </a:rPr>
              <a:t>areas.Dual</a:t>
            </a:r>
            <a:r>
              <a:rPr lang="en-US" sz="2000" dirty="0">
                <a:solidFill>
                  <a:srgbClr val="002060"/>
                </a:solidFill>
              </a:rPr>
              <a:t>-flush toilet systems with 6 and 3 liters are used in all </a:t>
            </a:r>
            <a:r>
              <a:rPr lang="en-US" sz="2000" dirty="0" err="1">
                <a:solidFill>
                  <a:srgbClr val="002060"/>
                </a:solidFill>
              </a:rPr>
              <a:t>restrooms.Showers</a:t>
            </a:r>
            <a:r>
              <a:rPr lang="en-US" sz="2000" dirty="0">
                <a:solidFill>
                  <a:srgbClr val="002060"/>
                </a:solidFill>
              </a:rPr>
              <a:t> are preferred instead of bathtubs to reduce water </a:t>
            </a:r>
            <a:r>
              <a:rPr lang="en-US" sz="2000" dirty="0" err="1">
                <a:solidFill>
                  <a:srgbClr val="002060"/>
                </a:solidFill>
              </a:rPr>
              <a:t>use.Staff</a:t>
            </a:r>
            <a:r>
              <a:rPr lang="en-US" sz="2000" dirty="0">
                <a:solidFill>
                  <a:srgbClr val="002060"/>
                </a:solidFill>
              </a:rPr>
              <a:t> receive training on water-saving practices, and guests are informed about our conservation </a:t>
            </a:r>
            <a:r>
              <a:rPr lang="en-US" sz="2000" dirty="0" err="1">
                <a:solidFill>
                  <a:srgbClr val="002060"/>
                </a:solidFill>
              </a:rPr>
              <a:t>efforts.Wastewater</a:t>
            </a:r>
            <a:r>
              <a:rPr lang="en-US" sz="2000" dirty="0">
                <a:solidFill>
                  <a:srgbClr val="002060"/>
                </a:solidFill>
              </a:rPr>
              <a:t> is connected to the sewage system in compliance with discharge </a:t>
            </a:r>
            <a:r>
              <a:rPr lang="en-US" sz="2000" dirty="0" err="1">
                <a:solidFill>
                  <a:srgbClr val="002060"/>
                </a:solidFill>
              </a:rPr>
              <a:t>regulations.Water</a:t>
            </a:r>
            <a:r>
              <a:rPr lang="en-US" sz="2000" dirty="0">
                <a:solidFill>
                  <a:srgbClr val="002060"/>
                </a:solidFill>
              </a:rPr>
              <a:t> consumption is monitored monthly and annually, with records kept for continuous improvement</a:t>
            </a:r>
            <a:r>
              <a:rPr lang="en-US" sz="1800" dirty="0">
                <a:solidFill>
                  <a:srgbClr val="002060"/>
                </a:solidFill>
              </a:rPr>
              <a:t>.</a:t>
            </a:r>
            <a:r>
              <a:rPr lang="tr-TR" sz="1800" dirty="0">
                <a:solidFill>
                  <a:srgbClr val="002060"/>
                </a:solidFill>
              </a:rPr>
              <a:t>.</a:t>
            </a:r>
          </a:p>
        </p:txBody>
      </p:sp>
      <p:pic>
        <p:nvPicPr>
          <p:cNvPr id="17" name="Resim 16"/>
          <p:cNvPicPr>
            <a:picLocks noChangeAspect="1"/>
          </p:cNvPicPr>
          <p:nvPr/>
        </p:nvPicPr>
        <p:blipFill>
          <a:blip r:embed="rId3"/>
          <a:stretch>
            <a:fillRect/>
          </a:stretch>
        </p:blipFill>
        <p:spPr>
          <a:xfrm>
            <a:off x="620688" y="4280421"/>
            <a:ext cx="1247949" cy="2105319"/>
          </a:xfrm>
          <a:prstGeom prst="rect">
            <a:avLst/>
          </a:prstGeom>
        </p:spPr>
      </p:pic>
      <p:pic>
        <p:nvPicPr>
          <p:cNvPr id="18" name="Resim 17"/>
          <p:cNvPicPr>
            <a:picLocks noChangeAspect="1"/>
          </p:cNvPicPr>
          <p:nvPr/>
        </p:nvPicPr>
        <p:blipFill>
          <a:blip r:embed="rId4"/>
          <a:stretch>
            <a:fillRect/>
          </a:stretch>
        </p:blipFill>
        <p:spPr>
          <a:xfrm>
            <a:off x="476672" y="1387274"/>
            <a:ext cx="1238423" cy="2191056"/>
          </a:xfrm>
          <a:prstGeom prst="rect">
            <a:avLst/>
          </a:prstGeom>
        </p:spPr>
      </p:pic>
      <p:pic>
        <p:nvPicPr>
          <p:cNvPr id="19" name="Resim 18"/>
          <p:cNvPicPr>
            <a:picLocks noChangeAspect="1"/>
          </p:cNvPicPr>
          <p:nvPr/>
        </p:nvPicPr>
        <p:blipFill>
          <a:blip r:embed="rId5"/>
          <a:stretch>
            <a:fillRect/>
          </a:stretch>
        </p:blipFill>
        <p:spPr>
          <a:xfrm>
            <a:off x="476672" y="7041232"/>
            <a:ext cx="1238423" cy="2143424"/>
          </a:xfrm>
          <a:prstGeom prst="rect">
            <a:avLst/>
          </a:prstGeom>
        </p:spPr>
      </p:pic>
    </p:spTree>
    <p:extLst>
      <p:ext uri="{BB962C8B-B14F-4D97-AF65-F5344CB8AC3E}">
        <p14:creationId xmlns:p14="http://schemas.microsoft.com/office/powerpoint/2010/main" val="2561234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l="-70000" r="-70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008112"/>
          </a:xfrm>
        </p:spPr>
        <p:txBody>
          <a:bodyPr>
            <a:normAutofit/>
          </a:bodyPr>
          <a:lstStyle/>
          <a:p>
            <a:r>
              <a:rPr lang="tr-TR" sz="3200" b="1" dirty="0">
                <a:latin typeface="Aptos" panose="020B0004020202020204" pitchFamily="34" charset="0"/>
              </a:rPr>
              <a:t>WASTE MANAGEMENT</a:t>
            </a:r>
          </a:p>
        </p:txBody>
      </p:sp>
      <p:pic>
        <p:nvPicPr>
          <p:cNvPr id="5" name="Resim 4"/>
          <p:cNvPicPr>
            <a:picLocks noChangeAspect="1"/>
          </p:cNvPicPr>
          <p:nvPr/>
        </p:nvPicPr>
        <p:blipFill>
          <a:blip r:embed="rId3"/>
          <a:stretch>
            <a:fillRect/>
          </a:stretch>
        </p:blipFill>
        <p:spPr>
          <a:xfrm>
            <a:off x="5229200" y="2991215"/>
            <a:ext cx="1026910" cy="1336064"/>
          </a:xfrm>
          <a:prstGeom prst="rect">
            <a:avLst/>
          </a:prstGeom>
        </p:spPr>
      </p:pic>
      <p:pic>
        <p:nvPicPr>
          <p:cNvPr id="7" name="Resim 6"/>
          <p:cNvPicPr>
            <a:picLocks noChangeAspect="1"/>
          </p:cNvPicPr>
          <p:nvPr/>
        </p:nvPicPr>
        <p:blipFill>
          <a:blip r:embed="rId4"/>
          <a:stretch>
            <a:fillRect/>
          </a:stretch>
        </p:blipFill>
        <p:spPr>
          <a:xfrm>
            <a:off x="342900" y="5296100"/>
            <a:ext cx="1173893" cy="1165213"/>
          </a:xfrm>
          <a:prstGeom prst="rect">
            <a:avLst/>
          </a:prstGeom>
        </p:spPr>
      </p:pic>
      <p:pic>
        <p:nvPicPr>
          <p:cNvPr id="9" name="Resim 8"/>
          <p:cNvPicPr>
            <a:picLocks noChangeAspect="1"/>
          </p:cNvPicPr>
          <p:nvPr/>
        </p:nvPicPr>
        <p:blipFill>
          <a:blip r:embed="rId5"/>
          <a:stretch>
            <a:fillRect/>
          </a:stretch>
        </p:blipFill>
        <p:spPr>
          <a:xfrm>
            <a:off x="548680" y="8481391"/>
            <a:ext cx="1900303" cy="1397083"/>
          </a:xfrm>
          <a:prstGeom prst="rect">
            <a:avLst/>
          </a:prstGeom>
        </p:spPr>
      </p:pic>
      <p:pic>
        <p:nvPicPr>
          <p:cNvPr id="10" name="Resim 9"/>
          <p:cNvPicPr>
            <a:picLocks noChangeAspect="1"/>
          </p:cNvPicPr>
          <p:nvPr/>
        </p:nvPicPr>
        <p:blipFill>
          <a:blip r:embed="rId6"/>
          <a:stretch>
            <a:fillRect/>
          </a:stretch>
        </p:blipFill>
        <p:spPr>
          <a:xfrm>
            <a:off x="5229200" y="8049344"/>
            <a:ext cx="1226786" cy="1216210"/>
          </a:xfrm>
          <a:prstGeom prst="rect">
            <a:avLst/>
          </a:prstGeom>
        </p:spPr>
      </p:pic>
      <p:pic>
        <p:nvPicPr>
          <p:cNvPr id="14" name="Resim 13"/>
          <p:cNvPicPr>
            <a:picLocks noChangeAspect="1"/>
          </p:cNvPicPr>
          <p:nvPr/>
        </p:nvPicPr>
        <p:blipFill>
          <a:blip r:embed="rId7"/>
          <a:stretch>
            <a:fillRect/>
          </a:stretch>
        </p:blipFill>
        <p:spPr>
          <a:xfrm>
            <a:off x="101566" y="1145185"/>
            <a:ext cx="2842359" cy="1918006"/>
          </a:xfrm>
          <a:prstGeom prst="rect">
            <a:avLst/>
          </a:prstGeom>
        </p:spPr>
      </p:pic>
      <p:pic>
        <p:nvPicPr>
          <p:cNvPr id="4" name="Resim 3">
            <a:extLst>
              <a:ext uri="{FF2B5EF4-FFF2-40B4-BE49-F238E27FC236}">
                <a16:creationId xmlns:a16="http://schemas.microsoft.com/office/drawing/2014/main" id="{8FC91F12-251F-4B0D-4AC2-568923DC816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720"/>
          <a:stretch/>
        </p:blipFill>
        <p:spPr bwMode="auto">
          <a:xfrm>
            <a:off x="3045266" y="1787409"/>
            <a:ext cx="2063611" cy="1171091"/>
          </a:xfrm>
          <a:prstGeom prst="rect">
            <a:avLst/>
          </a:prstGeom>
          <a:ln>
            <a:noFill/>
          </a:ln>
          <a:extLst>
            <a:ext uri="{53640926-AAD7-44D8-BBD7-CCE9431645EC}">
              <a14:shadowObscured xmlns:a14="http://schemas.microsoft.com/office/drawing/2010/main"/>
            </a:ext>
          </a:extLst>
        </p:spPr>
      </p:pic>
      <p:sp>
        <p:nvSpPr>
          <p:cNvPr id="17" name="Metin kutusu 16">
            <a:extLst>
              <a:ext uri="{FF2B5EF4-FFF2-40B4-BE49-F238E27FC236}">
                <a16:creationId xmlns:a16="http://schemas.microsoft.com/office/drawing/2014/main" id="{1B44F0A8-94C9-D0CE-E3DF-548D2D6F73CE}"/>
              </a:ext>
            </a:extLst>
          </p:cNvPr>
          <p:cNvSpPr txBox="1"/>
          <p:nvPr/>
        </p:nvSpPr>
        <p:spPr>
          <a:xfrm>
            <a:off x="1516794" y="3300670"/>
            <a:ext cx="3592084" cy="4401205"/>
          </a:xfrm>
          <a:prstGeom prst="rect">
            <a:avLst/>
          </a:prstGeom>
          <a:noFill/>
        </p:spPr>
        <p:txBody>
          <a:bodyPr wrap="square">
            <a:spAutoFit/>
          </a:bodyPr>
          <a:lstStyle/>
          <a:p>
            <a:r>
              <a:rPr lang="en-US" sz="2000" dirty="0">
                <a:latin typeface="Aptos" panose="020B0004020202020204" pitchFamily="34" charset="0"/>
              </a:rPr>
              <a:t>We separate our waste at the </a:t>
            </a:r>
            <a:r>
              <a:rPr lang="en-US" sz="2000" dirty="0" err="1">
                <a:latin typeface="Aptos" panose="020B0004020202020204" pitchFamily="34" charset="0"/>
              </a:rPr>
              <a:t>source.We</a:t>
            </a:r>
            <a:r>
              <a:rPr lang="en-US" sz="2000" dirty="0">
                <a:latin typeface="Aptos" panose="020B0004020202020204" pitchFamily="34" charset="0"/>
              </a:rPr>
              <a:t> protect natural resources by using reusable materials instead of single-use </a:t>
            </a:r>
            <a:r>
              <a:rPr lang="en-US" sz="2000" dirty="0" err="1">
                <a:latin typeface="Aptos" panose="020B0004020202020204" pitchFamily="34" charset="0"/>
              </a:rPr>
              <a:t>products.To</a:t>
            </a:r>
            <a:r>
              <a:rPr lang="en-US" sz="2000" dirty="0">
                <a:latin typeface="Aptos" panose="020B0004020202020204" pitchFamily="34" charset="0"/>
              </a:rPr>
              <a:t> reduce paper consumption, we communicate via email and use double-sided </a:t>
            </a:r>
            <a:r>
              <a:rPr lang="en-US" sz="2000" dirty="0" err="1">
                <a:latin typeface="Aptos" panose="020B0004020202020204" pitchFamily="34" charset="0"/>
              </a:rPr>
              <a:t>printing.Guests</a:t>
            </a:r>
            <a:r>
              <a:rPr lang="en-US" sz="2000" dirty="0">
                <a:latin typeface="Aptos" panose="020B0004020202020204" pitchFamily="34" charset="0"/>
              </a:rPr>
              <a:t> and employees are encouraged to participate in recycling </a:t>
            </a:r>
            <a:r>
              <a:rPr lang="en-US" sz="2000" dirty="0" err="1">
                <a:latin typeface="Aptos" panose="020B0004020202020204" pitchFamily="34" charset="0"/>
              </a:rPr>
              <a:t>programs.We</a:t>
            </a:r>
            <a:r>
              <a:rPr lang="en-US" sz="2000" dirty="0">
                <a:latin typeface="Aptos" panose="020B0004020202020204" pitchFamily="34" charset="0"/>
              </a:rPr>
              <a:t> minimize packaging waste by purchasing products in bulk or concentrated form.</a:t>
            </a:r>
            <a:endParaRPr lang="tr-TR" sz="2000" dirty="0">
              <a:latin typeface="Aptos" panose="020B0004020202020204" pitchFamily="34" charset="0"/>
            </a:endParaRPr>
          </a:p>
        </p:txBody>
      </p:sp>
    </p:spTree>
    <p:extLst>
      <p:ext uri="{BB962C8B-B14F-4D97-AF65-F5344CB8AC3E}">
        <p14:creationId xmlns:p14="http://schemas.microsoft.com/office/powerpoint/2010/main" val="2190351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3000" r="-3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272480"/>
            <a:ext cx="6172200" cy="1152128"/>
          </a:xfrm>
        </p:spPr>
        <p:txBody>
          <a:bodyPr>
            <a:normAutofit/>
          </a:bodyPr>
          <a:lstStyle/>
          <a:p>
            <a:r>
              <a:rPr lang="tr-TR" sz="3200" b="1" dirty="0">
                <a:latin typeface="Aptos" panose="020B0004020202020204" pitchFamily="34" charset="0"/>
              </a:rPr>
              <a:t>SOCIAL RESPONSIBILITY</a:t>
            </a:r>
            <a:endParaRPr lang="tr-TR" sz="3200" b="1" dirty="0">
              <a:solidFill>
                <a:schemeClr val="tx2">
                  <a:lumMod val="50000"/>
                </a:schemeClr>
              </a:solidFill>
              <a:latin typeface="Aptos" panose="020B0004020202020204" pitchFamily="34" charset="0"/>
            </a:endParaRPr>
          </a:p>
        </p:txBody>
      </p:sp>
      <p:sp>
        <p:nvSpPr>
          <p:cNvPr id="3" name="İçerik Yer Tutucusu 2"/>
          <p:cNvSpPr>
            <a:spLocks noGrp="1"/>
          </p:cNvSpPr>
          <p:nvPr>
            <p:ph idx="1"/>
          </p:nvPr>
        </p:nvSpPr>
        <p:spPr>
          <a:xfrm>
            <a:off x="342900" y="1496616"/>
            <a:ext cx="6326460" cy="1152128"/>
          </a:xfrm>
        </p:spPr>
        <p:txBody>
          <a:bodyPr>
            <a:noAutofit/>
          </a:bodyPr>
          <a:lstStyle/>
          <a:p>
            <a:pPr marL="0" indent="0" algn="ctr">
              <a:buNone/>
            </a:pPr>
            <a:r>
              <a:rPr lang="en-US" sz="2400" dirty="0"/>
              <a:t>You can also contribute to nature and endangered species by scanning the QR codes below to make a donation.</a:t>
            </a:r>
            <a:endParaRPr lang="tr-TR" sz="2400" b="1" dirty="0">
              <a:solidFill>
                <a:schemeClr val="tx2">
                  <a:lumMod val="50000"/>
                </a:schemeClr>
              </a:solidFill>
              <a:latin typeface="Aptos" panose="020B0004020202020204" pitchFamily="34" charset="0"/>
            </a:endParaRPr>
          </a:p>
        </p:txBody>
      </p:sp>
      <p:pic>
        <p:nvPicPr>
          <p:cNvPr id="5" name="Resim 4"/>
          <p:cNvPicPr>
            <a:picLocks noChangeAspect="1"/>
          </p:cNvPicPr>
          <p:nvPr/>
        </p:nvPicPr>
        <p:blipFill>
          <a:blip r:embed="rId3"/>
          <a:stretch>
            <a:fillRect/>
          </a:stretch>
        </p:blipFill>
        <p:spPr>
          <a:xfrm>
            <a:off x="3793737" y="6639014"/>
            <a:ext cx="2006829" cy="2678920"/>
          </a:xfrm>
          <a:prstGeom prst="rect">
            <a:avLst/>
          </a:prstGeom>
        </p:spPr>
      </p:pic>
      <p:sp>
        <p:nvSpPr>
          <p:cNvPr id="7" name="İçerik Yer Tutucusu 2"/>
          <p:cNvSpPr txBox="1">
            <a:spLocks/>
          </p:cNvSpPr>
          <p:nvPr/>
        </p:nvSpPr>
        <p:spPr>
          <a:xfrm>
            <a:off x="3212976" y="3224808"/>
            <a:ext cx="3168352" cy="26740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tr-TR" sz="2400" dirty="0"/>
          </a:p>
        </p:txBody>
      </p:sp>
      <p:pic>
        <p:nvPicPr>
          <p:cNvPr id="9" name="Resim 8"/>
          <p:cNvPicPr>
            <a:picLocks noChangeAspect="1"/>
          </p:cNvPicPr>
          <p:nvPr/>
        </p:nvPicPr>
        <p:blipFill>
          <a:blip r:embed="rId4"/>
          <a:stretch>
            <a:fillRect/>
          </a:stretch>
        </p:blipFill>
        <p:spPr>
          <a:xfrm>
            <a:off x="980728" y="6806899"/>
            <a:ext cx="1952625" cy="2343150"/>
          </a:xfrm>
          <a:prstGeom prst="rect">
            <a:avLst/>
          </a:prstGeom>
        </p:spPr>
      </p:pic>
      <p:pic>
        <p:nvPicPr>
          <p:cNvPr id="8" name="Resim 7"/>
          <p:cNvPicPr>
            <a:picLocks noChangeAspect="1"/>
          </p:cNvPicPr>
          <p:nvPr/>
        </p:nvPicPr>
        <p:blipFill>
          <a:blip r:embed="rId5"/>
          <a:stretch>
            <a:fillRect/>
          </a:stretch>
        </p:blipFill>
        <p:spPr>
          <a:xfrm>
            <a:off x="3573016" y="3584848"/>
            <a:ext cx="2440030" cy="1944216"/>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414" y="3224808"/>
            <a:ext cx="2006829" cy="2678920"/>
          </a:xfrm>
          <a:prstGeom prst="rect">
            <a:avLst/>
          </a:prstGeom>
        </p:spPr>
      </p:pic>
    </p:spTree>
    <p:extLst>
      <p:ext uri="{BB962C8B-B14F-4D97-AF65-F5344CB8AC3E}">
        <p14:creationId xmlns:p14="http://schemas.microsoft.com/office/powerpoint/2010/main" val="2205975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l="-59000" r="-5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41845" y="632522"/>
            <a:ext cx="6172200" cy="576063"/>
          </a:xfrm>
        </p:spPr>
        <p:txBody>
          <a:bodyPr>
            <a:normAutofit/>
          </a:bodyPr>
          <a:lstStyle/>
          <a:p>
            <a:r>
              <a:rPr lang="en-US" sz="2000" b="1" dirty="0"/>
              <a:t>OUR QUALITY AND SUSTAINABILITY POLICY</a:t>
            </a:r>
            <a:endParaRPr lang="tr-TR" sz="2000" b="1" dirty="0">
              <a:latin typeface="Aptos" panose="020B0004020202020204" pitchFamily="34" charset="0"/>
            </a:endParaRPr>
          </a:p>
        </p:txBody>
      </p:sp>
      <p:sp>
        <p:nvSpPr>
          <p:cNvPr id="3" name="İçerik Yer Tutucusu 2"/>
          <p:cNvSpPr>
            <a:spLocks noGrp="1"/>
          </p:cNvSpPr>
          <p:nvPr>
            <p:ph idx="1"/>
          </p:nvPr>
        </p:nvSpPr>
        <p:spPr>
          <a:xfrm>
            <a:off x="72008" y="1352600"/>
            <a:ext cx="6669360" cy="8553400"/>
          </a:xfrm>
        </p:spPr>
        <p:txBody>
          <a:bodyPr>
            <a:noAutofit/>
          </a:bodyPr>
          <a:lstStyle/>
          <a:p>
            <a:r>
              <a:rPr lang="en-US" sz="1600" b="1" dirty="0"/>
              <a:t>By prioritizing social, environmental, and cultural values</a:t>
            </a:r>
            <a:r>
              <a:rPr lang="en-US" sz="1600" dirty="0"/>
              <a:t>, we have established and documented an integrated management system built upon quality, food and water safety, occupational health and safety, information security, infectious disease management, and sustainable tourism. Within the framework of national and international laws and standards, we ensure the necessary resources to implement pioneering practices in the tourism sector and continue to develop our corporate culture accordingly.</a:t>
            </a:r>
          </a:p>
          <a:p>
            <a:r>
              <a:rPr lang="en-US" sz="1600" dirty="0"/>
              <a:t>Through this system, we commit to:</a:t>
            </a:r>
          </a:p>
          <a:p>
            <a:r>
              <a:rPr lang="en-US" sz="1600" b="1" dirty="0"/>
              <a:t>COMPLIANCE WITH LAWS:</a:t>
            </a:r>
            <a:br>
              <a:rPr lang="en-US" sz="1600" dirty="0"/>
            </a:br>
            <a:r>
              <a:rPr lang="en-US" sz="1600" dirty="0"/>
              <a:t>To comply with all current legal regulations, national and international standards, and all applicable requirements related to our operations.</a:t>
            </a:r>
          </a:p>
          <a:p>
            <a:r>
              <a:rPr lang="en-US" sz="1600" b="1" dirty="0"/>
              <a:t>CONTINUAL IMPROVEMENT AND ANALYSIS:</a:t>
            </a:r>
            <a:br>
              <a:rPr lang="en-US" sz="1600" dirty="0"/>
            </a:br>
            <a:r>
              <a:rPr lang="en-US" sz="1600" dirty="0"/>
              <a:t>To continuously improve by evaluating the needs and expectations of our stakeholders and our internal and external issues, analyzing potential risks and opportunities in advance, and focusing on stakeholder satisfaction in all our activities.</a:t>
            </a:r>
          </a:p>
          <a:p>
            <a:r>
              <a:rPr lang="en-US" sz="1600" b="1" dirty="0"/>
              <a:t>STAKEHOLDER FOCUS:</a:t>
            </a:r>
            <a:br>
              <a:rPr lang="en-US" sz="1600" dirty="0"/>
            </a:br>
            <a:r>
              <a:rPr lang="en-US" sz="1600" dirty="0"/>
              <a:t>To identify goals, risks, opportunities, and threats; to provide channels for our employees, guests, local community, and stakeholders to express their needs, requests, suggestions, and complaints; and to monitor and measure system performance and implementation effectiveness with a stakeholder-oriented approach.</a:t>
            </a:r>
          </a:p>
          <a:p>
            <a:r>
              <a:rPr lang="en-US" sz="1600" b="1" dirty="0"/>
              <a:t>EMPLOYEE PARTICIPATION:</a:t>
            </a:r>
            <a:br>
              <a:rPr lang="en-US" sz="1600" dirty="0"/>
            </a:br>
            <a:r>
              <a:rPr lang="en-US" sz="1600" dirty="0"/>
              <a:t>To increase awareness and competence of our employees—selected primarily from the local community—by organizing necessary training, ensuring motivation, encouragement, and clear communication, and securing their participation in all activities, including their suggestions.</a:t>
            </a:r>
          </a:p>
          <a:p>
            <a:r>
              <a:rPr lang="en-US" sz="1600" b="1" dirty="0"/>
              <a:t>OCCUPATIONAL HEALTH AND SAFETY:</a:t>
            </a:r>
            <a:br>
              <a:rPr lang="en-US" sz="1600" dirty="0"/>
            </a:br>
            <a:r>
              <a:rPr lang="en-US" sz="1600" dirty="0"/>
              <a:t>To provide a safe and healthy environment for our employees, guests, and all stakeholders by establishing an organization capable of responding effectively and promptly to emergencies, and by taking preventive measures to avoid work accidents and occupational diseases.</a:t>
            </a:r>
          </a:p>
          <a:p>
            <a:pPr algn="just">
              <a:spcAft>
                <a:spcPts val="800"/>
              </a:spcAft>
              <a:buNone/>
            </a:pPr>
            <a:endParaRPr lang="tr-TR" sz="1600" kern="100" dirty="0">
              <a:effectLst/>
              <a:latin typeface="Aptos" panose="020B0004020202020204" pitchFamily="34" charset="0"/>
              <a:ea typeface="Calibri" panose="020F0502020204030204" pitchFamily="34" charset="0"/>
              <a:cs typeface="Times New Roman" panose="02020603050405020304" pitchFamily="18" charset="0"/>
            </a:endParaRPr>
          </a:p>
          <a:p>
            <a:pPr algn="just"/>
            <a:endParaRPr lang="tr-TR" sz="1600" dirty="0">
              <a:latin typeface="Aptos" panose="020B0004020202020204" pitchFamily="34" charset="0"/>
            </a:endParaRPr>
          </a:p>
          <a:p>
            <a:pPr marL="0" indent="0" algn="just">
              <a:buNone/>
            </a:pPr>
            <a:endParaRPr lang="tr-TR" sz="1400" dirty="0"/>
          </a:p>
        </p:txBody>
      </p:sp>
      <p:sp>
        <p:nvSpPr>
          <p:cNvPr id="5" name="Başlık 1">
            <a:extLst>
              <a:ext uri="{FF2B5EF4-FFF2-40B4-BE49-F238E27FC236}">
                <a16:creationId xmlns:a16="http://schemas.microsoft.com/office/drawing/2014/main" id="{D9A03DD2-BA4A-50EE-C177-FCAF07F1EB33}"/>
              </a:ext>
            </a:extLst>
          </p:cNvPr>
          <p:cNvSpPr txBox="1">
            <a:spLocks/>
          </p:cNvSpPr>
          <p:nvPr/>
        </p:nvSpPr>
        <p:spPr>
          <a:xfrm>
            <a:off x="72008" y="128465"/>
            <a:ext cx="6669360" cy="57606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a:latin typeface="Aptos" panose="020B0004020202020204" pitchFamily="34" charset="0"/>
              </a:rPr>
              <a:t>SULTAN SİPAHİ HOTEL OTEL</a:t>
            </a:r>
          </a:p>
        </p:txBody>
      </p:sp>
    </p:spTree>
    <p:extLst>
      <p:ext uri="{BB962C8B-B14F-4D97-AF65-F5344CB8AC3E}">
        <p14:creationId xmlns:p14="http://schemas.microsoft.com/office/powerpoint/2010/main" val="4059926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2000"/>
            <a:lum/>
          </a:blip>
          <a:srcRect/>
          <a:stretch>
            <a:fillRect l="-3000" r="-3000"/>
          </a:stretch>
        </a:blipFill>
        <a:effectLst/>
      </p:bgPr>
    </p:bg>
    <p:spTree>
      <p:nvGrpSpPr>
        <p:cNvPr id="1" name="">
          <a:extLst>
            <a:ext uri="{FF2B5EF4-FFF2-40B4-BE49-F238E27FC236}">
              <a16:creationId xmlns:a16="http://schemas.microsoft.com/office/drawing/2014/main" id="{7FDB9FCD-D2B7-798B-5691-DBA8FFB7E32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BFB737C-314C-5A98-CEEE-701C91A0A493}"/>
              </a:ext>
            </a:extLst>
          </p:cNvPr>
          <p:cNvSpPr>
            <a:spLocks noGrp="1"/>
          </p:cNvSpPr>
          <p:nvPr>
            <p:ph type="title"/>
          </p:nvPr>
        </p:nvSpPr>
        <p:spPr>
          <a:xfrm>
            <a:off x="441845" y="704528"/>
            <a:ext cx="6172200" cy="504057"/>
          </a:xfrm>
        </p:spPr>
        <p:txBody>
          <a:bodyPr>
            <a:normAutofit/>
          </a:bodyPr>
          <a:lstStyle/>
          <a:p>
            <a:r>
              <a:rPr lang="en-US" sz="2000" b="1" dirty="0"/>
              <a:t>OUR QUALITY AND SUSTAINABILITY POLICY</a:t>
            </a:r>
            <a:endParaRPr lang="tr-TR" sz="2000" b="1" dirty="0">
              <a:latin typeface="Aptos" panose="020B0004020202020204" pitchFamily="34" charset="0"/>
            </a:endParaRPr>
          </a:p>
        </p:txBody>
      </p:sp>
      <p:sp>
        <p:nvSpPr>
          <p:cNvPr id="3" name="İçerik Yer Tutucusu 2">
            <a:extLst>
              <a:ext uri="{FF2B5EF4-FFF2-40B4-BE49-F238E27FC236}">
                <a16:creationId xmlns:a16="http://schemas.microsoft.com/office/drawing/2014/main" id="{041212D8-489C-355D-9A0B-BAA25449C017}"/>
              </a:ext>
            </a:extLst>
          </p:cNvPr>
          <p:cNvSpPr>
            <a:spLocks noGrp="1"/>
          </p:cNvSpPr>
          <p:nvPr>
            <p:ph idx="1"/>
          </p:nvPr>
        </p:nvSpPr>
        <p:spPr>
          <a:xfrm>
            <a:off x="72008" y="1444405"/>
            <a:ext cx="6669359" cy="8189115"/>
          </a:xfrm>
        </p:spPr>
        <p:txBody>
          <a:bodyPr>
            <a:noAutofit/>
          </a:bodyPr>
          <a:lstStyle/>
          <a:p>
            <a:r>
              <a:rPr lang="en-US" sz="1400" b="1" dirty="0"/>
              <a:t>FOOD AND WATER SAFETY:</a:t>
            </a:r>
            <a:br>
              <a:rPr lang="en-US" sz="1400" dirty="0"/>
            </a:br>
            <a:r>
              <a:rPr lang="en-US" sz="1400" dirty="0"/>
              <a:t>To provide a safe and healthy environment for our employees, guests, and all stakeholders by establishing an organization capable of responding quickly and effectively to emergencies, preventing any illness or incident that may arise from food, water, or infectious sources, and ensuring its effective implementation.</a:t>
            </a:r>
          </a:p>
          <a:p>
            <a:r>
              <a:rPr lang="en-US" sz="1400" b="1" dirty="0"/>
              <a:t>INFORMATION SECURITY:</a:t>
            </a:r>
            <a:br>
              <a:rPr lang="en-US" sz="1400" dirty="0"/>
            </a:br>
            <a:r>
              <a:rPr lang="en-US" sz="1400" dirty="0"/>
              <a:t>To protect the confidentiality, integrity, and accessibility of information, and to ensure the personal data security of our employees, guests, and stakeholders.</a:t>
            </a:r>
          </a:p>
          <a:p>
            <a:r>
              <a:rPr lang="en-US" sz="1400" b="1" dirty="0"/>
              <a:t>PROTECTION OF CHILDREN’S AND WOMEN’S RIGHTS:</a:t>
            </a:r>
            <a:br>
              <a:rPr lang="en-US" sz="1400" dirty="0"/>
            </a:br>
            <a:r>
              <a:rPr lang="en-US" sz="1400" dirty="0"/>
              <a:t>To provide facilities where children can develop freely, express their thoughts, feelings, and wishes comfortably under the supervision of their parents, and feel safe and respected.</a:t>
            </a:r>
            <a:br>
              <a:rPr lang="en-US" sz="1400" dirty="0"/>
            </a:br>
            <a:r>
              <a:rPr lang="en-US" sz="1400" dirty="0"/>
              <a:t>To oppose and actively prevent any behavior that could harm or restrict the rights of children, women, or individuals with limited mobility, and to share this awareness with all employees and stakeholders, taking legal action against such violations when necessary.</a:t>
            </a:r>
          </a:p>
          <a:p>
            <a:r>
              <a:rPr lang="en-US" sz="1400" b="1" dirty="0"/>
              <a:t>ACCESSIBLE LIFE:</a:t>
            </a:r>
            <a:br>
              <a:rPr lang="en-US" sz="1400" dirty="0"/>
            </a:br>
            <a:r>
              <a:rPr lang="en-US" sz="1400" dirty="0"/>
              <a:t>To ensure that employees and guests with limited mobility can safely and comfortably access and benefit from all facilities and services by making the necessary arrangements within our premises.</a:t>
            </a:r>
          </a:p>
          <a:p>
            <a:r>
              <a:rPr lang="en-US" sz="1400" b="1" dirty="0"/>
              <a:t>FAIR EMPLOYMENT AND GENDER EQUALITY:</a:t>
            </a:r>
            <a:br>
              <a:rPr lang="en-US" sz="1400" dirty="0"/>
            </a:br>
            <a:r>
              <a:rPr lang="en-US" sz="1400" dirty="0"/>
              <a:t>To promote women’s participation in the workforce by upholding the principle of equality, preventing discrimination, protecting their rights, and providing a working and living environment that supports work–life balance.</a:t>
            </a:r>
          </a:p>
          <a:p>
            <a:pPr marL="0" indent="0" algn="just">
              <a:buNone/>
            </a:pPr>
            <a:endParaRPr lang="tr-TR" sz="1400" dirty="0"/>
          </a:p>
        </p:txBody>
      </p:sp>
      <p:sp>
        <p:nvSpPr>
          <p:cNvPr id="5" name="Başlık 1">
            <a:extLst>
              <a:ext uri="{FF2B5EF4-FFF2-40B4-BE49-F238E27FC236}">
                <a16:creationId xmlns:a16="http://schemas.microsoft.com/office/drawing/2014/main" id="{196A32F4-4D8B-55A1-FC0C-6ABD74DA3221}"/>
              </a:ext>
            </a:extLst>
          </p:cNvPr>
          <p:cNvSpPr txBox="1">
            <a:spLocks/>
          </p:cNvSpPr>
          <p:nvPr/>
        </p:nvSpPr>
        <p:spPr>
          <a:xfrm>
            <a:off x="72008" y="128464"/>
            <a:ext cx="6669360" cy="73987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a:latin typeface="Aptos" panose="020B0004020202020204" pitchFamily="34" charset="0"/>
              </a:rPr>
              <a:t>SULTAN SİPAHİ HOTEL OTEL</a:t>
            </a:r>
          </a:p>
        </p:txBody>
      </p:sp>
    </p:spTree>
    <p:extLst>
      <p:ext uri="{BB962C8B-B14F-4D97-AF65-F5344CB8AC3E}">
        <p14:creationId xmlns:p14="http://schemas.microsoft.com/office/powerpoint/2010/main" val="591552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l="-59000" r="-59000"/>
          </a:stretch>
        </a:blipFill>
        <a:effectLst/>
      </p:bgPr>
    </p:bg>
    <p:spTree>
      <p:nvGrpSpPr>
        <p:cNvPr id="1" name="">
          <a:extLst>
            <a:ext uri="{FF2B5EF4-FFF2-40B4-BE49-F238E27FC236}">
              <a16:creationId xmlns:a16="http://schemas.microsoft.com/office/drawing/2014/main" id="{E6006ED3-FBA3-2790-B573-2EE51071879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733C461-3385-7925-1EA4-B8351215172E}"/>
              </a:ext>
            </a:extLst>
          </p:cNvPr>
          <p:cNvSpPr>
            <a:spLocks noGrp="1"/>
          </p:cNvSpPr>
          <p:nvPr>
            <p:ph type="title"/>
          </p:nvPr>
        </p:nvSpPr>
        <p:spPr>
          <a:xfrm>
            <a:off x="441845" y="704528"/>
            <a:ext cx="6172200" cy="504057"/>
          </a:xfrm>
        </p:spPr>
        <p:txBody>
          <a:bodyPr>
            <a:normAutofit/>
          </a:bodyPr>
          <a:lstStyle/>
          <a:p>
            <a:r>
              <a:rPr lang="en-US" sz="2000" b="1" dirty="0"/>
              <a:t>OUR QUALITY AND SUSTAINABILITY POLICY</a:t>
            </a:r>
            <a:endParaRPr lang="tr-TR" sz="2000" b="1" dirty="0">
              <a:latin typeface="Aptos" panose="020B0004020202020204" pitchFamily="34" charset="0"/>
            </a:endParaRPr>
          </a:p>
        </p:txBody>
      </p:sp>
      <p:sp>
        <p:nvSpPr>
          <p:cNvPr id="3" name="İçerik Yer Tutucusu 2">
            <a:extLst>
              <a:ext uri="{FF2B5EF4-FFF2-40B4-BE49-F238E27FC236}">
                <a16:creationId xmlns:a16="http://schemas.microsoft.com/office/drawing/2014/main" id="{465ABB9B-DA73-73CB-26BC-F0FBF10540DE}"/>
              </a:ext>
            </a:extLst>
          </p:cNvPr>
          <p:cNvSpPr>
            <a:spLocks noGrp="1"/>
          </p:cNvSpPr>
          <p:nvPr>
            <p:ph idx="1"/>
          </p:nvPr>
        </p:nvSpPr>
        <p:spPr>
          <a:xfrm>
            <a:off x="72008" y="1444405"/>
            <a:ext cx="6669359" cy="8189115"/>
          </a:xfrm>
        </p:spPr>
        <p:txBody>
          <a:bodyPr>
            <a:noAutofit/>
          </a:bodyPr>
          <a:lstStyle/>
          <a:p>
            <a:r>
              <a:rPr lang="en-US" sz="1600" b="1" dirty="0"/>
              <a:t>PROTECTION OF THE ENVIRONMENT AND NATURAL LIFE:</a:t>
            </a:r>
            <a:br>
              <a:rPr lang="en-US" sz="1600" dirty="0"/>
            </a:br>
            <a:r>
              <a:rPr lang="en-US" sz="1600" dirty="0"/>
              <a:t>While planning our investments and operations, we take into account the impact on protected sensitive areas, historical heritage, and the integrity of the natural and cultural environment. We ensure the efficient and economical use of natural resources and prefer local, regional, and ecosystem-appropriate plants, practices, and materials in our landscaping activities.</a:t>
            </a:r>
          </a:p>
          <a:p>
            <a:r>
              <a:rPr lang="en-US" sz="1600" dirty="0"/>
              <a:t>We adopt the philosophy of “producing as much energy as we consume,” and we aim to reduce our carbon footprint caused by energy and natural resource use contributing to climate change. We plan and invest in energy-saving technologies and methods suitable for current conditions, measure and analyze consumption, and take continuous improvement actions to reduce usage.</a:t>
            </a:r>
          </a:p>
          <a:p>
            <a:r>
              <a:rPr lang="en-US" sz="1600" dirty="0"/>
              <a:t>We guarantee that no prohibited, endangered, or threatened plant or animal species will be kept or used within our facilities or operations, and that any such occurrence will be promptly reported to the competent legal authorities.</a:t>
            </a:r>
          </a:p>
          <a:p>
            <a:r>
              <a:rPr lang="en-US" sz="1600" b="1" dirty="0"/>
              <a:t>PROTECTION OF COMMUNITY AND CULTURAL VALUES:</a:t>
            </a:r>
            <a:br>
              <a:rPr lang="en-US" sz="1600" dirty="0"/>
            </a:br>
            <a:r>
              <a:rPr lang="en-US" sz="1600" dirty="0"/>
              <a:t>We contribute to the preservation, development, and promotion of local and regional foods, areas, and traditions that hold historical, archaeological, cultural, or spiritual significance in our country and region.</a:t>
            </a:r>
          </a:p>
          <a:p>
            <a:pPr algn="just">
              <a:lnSpc>
                <a:spcPct val="115000"/>
              </a:lnSpc>
              <a:spcAft>
                <a:spcPts val="800"/>
              </a:spcAft>
            </a:pPr>
            <a:endParaRPr lang="tr-TR" sz="1600" dirty="0">
              <a:latin typeface="Aptos" panose="020B0004020202020204" pitchFamily="34" charset="0"/>
            </a:endParaRPr>
          </a:p>
          <a:p>
            <a:pPr algn="just">
              <a:lnSpc>
                <a:spcPct val="115000"/>
              </a:lnSpc>
              <a:spcAft>
                <a:spcPts val="800"/>
              </a:spcAft>
            </a:pPr>
            <a:endParaRPr lang="tr-TR" sz="1600" kern="100" dirty="0">
              <a:effectLst/>
              <a:latin typeface="Aptos" panose="020B0004020202020204" pitchFamily="34" charset="0"/>
              <a:ea typeface="Calibri" panose="020F0502020204030204" pitchFamily="34" charset="0"/>
              <a:cs typeface="Times New Roman" panose="02020603050405020304" pitchFamily="18" charset="0"/>
            </a:endParaRPr>
          </a:p>
          <a:p>
            <a:pPr algn="just"/>
            <a:endParaRPr lang="tr-TR" sz="1600" dirty="0">
              <a:latin typeface="Aptos" panose="020B0004020202020204" pitchFamily="34" charset="0"/>
            </a:endParaRPr>
          </a:p>
          <a:p>
            <a:pPr marL="0" indent="0" algn="just">
              <a:buNone/>
            </a:pPr>
            <a:endParaRPr lang="tr-TR" sz="1400" dirty="0"/>
          </a:p>
        </p:txBody>
      </p:sp>
      <p:sp>
        <p:nvSpPr>
          <p:cNvPr id="5" name="Başlık 1">
            <a:extLst>
              <a:ext uri="{FF2B5EF4-FFF2-40B4-BE49-F238E27FC236}">
                <a16:creationId xmlns:a16="http://schemas.microsoft.com/office/drawing/2014/main" id="{ECB7D295-BAEC-8527-4A13-98EF49541AFE}"/>
              </a:ext>
            </a:extLst>
          </p:cNvPr>
          <p:cNvSpPr txBox="1">
            <a:spLocks/>
          </p:cNvSpPr>
          <p:nvPr/>
        </p:nvSpPr>
        <p:spPr>
          <a:xfrm>
            <a:off x="72008" y="128464"/>
            <a:ext cx="6669360" cy="73987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a:latin typeface="Aptos" panose="020B0004020202020204" pitchFamily="34" charset="0"/>
              </a:rPr>
              <a:t>SULTAN SİPAHİ HOTEL OTEL</a:t>
            </a:r>
          </a:p>
        </p:txBody>
      </p:sp>
    </p:spTree>
    <p:extLst>
      <p:ext uri="{BB962C8B-B14F-4D97-AF65-F5344CB8AC3E}">
        <p14:creationId xmlns:p14="http://schemas.microsoft.com/office/powerpoint/2010/main" val="2500548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l="-59000" r="-59000"/>
          </a:stretch>
        </a:blipFill>
        <a:effectLst/>
      </p:bgPr>
    </p:bg>
    <p:spTree>
      <p:nvGrpSpPr>
        <p:cNvPr id="1" name="">
          <a:extLst>
            <a:ext uri="{FF2B5EF4-FFF2-40B4-BE49-F238E27FC236}">
              <a16:creationId xmlns:a16="http://schemas.microsoft.com/office/drawing/2014/main" id="{1E9B84F8-4034-DED8-C254-1041B9C27FD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0580BB5-2CB7-2066-2A11-A404B13B9F3E}"/>
              </a:ext>
            </a:extLst>
          </p:cNvPr>
          <p:cNvSpPr>
            <a:spLocks noGrp="1"/>
          </p:cNvSpPr>
          <p:nvPr>
            <p:ph type="title"/>
          </p:nvPr>
        </p:nvSpPr>
        <p:spPr/>
        <p:txBody>
          <a:bodyPr>
            <a:normAutofit/>
          </a:bodyPr>
          <a:lstStyle/>
          <a:p>
            <a:r>
              <a:rPr lang="en-US" sz="2000" b="1" dirty="0"/>
              <a:t>OUR QUALITY AND SUSTAINABILITY POLICY</a:t>
            </a:r>
            <a:endParaRPr lang="tr-TR" sz="2000" b="1" dirty="0">
              <a:latin typeface="Aptos" panose="020B0004020202020204" pitchFamily="34" charset="0"/>
            </a:endParaRPr>
          </a:p>
        </p:txBody>
      </p:sp>
      <p:sp>
        <p:nvSpPr>
          <p:cNvPr id="5" name="Başlık 1">
            <a:extLst>
              <a:ext uri="{FF2B5EF4-FFF2-40B4-BE49-F238E27FC236}">
                <a16:creationId xmlns:a16="http://schemas.microsoft.com/office/drawing/2014/main" id="{E92D1F35-AE12-6B9C-5A55-26F37A982291}"/>
              </a:ext>
            </a:extLst>
          </p:cNvPr>
          <p:cNvSpPr txBox="1">
            <a:spLocks/>
          </p:cNvSpPr>
          <p:nvPr/>
        </p:nvSpPr>
        <p:spPr>
          <a:xfrm>
            <a:off x="72008" y="128464"/>
            <a:ext cx="6669360" cy="73987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a:latin typeface="Aptos" panose="020B0004020202020204" pitchFamily="34" charset="0"/>
              </a:rPr>
              <a:t>SULTAN SİPAHİ HOTEL OTEL</a:t>
            </a:r>
          </a:p>
        </p:txBody>
      </p:sp>
      <p:sp>
        <p:nvSpPr>
          <p:cNvPr id="8" name="Metin kutusu 7">
            <a:extLst>
              <a:ext uri="{FF2B5EF4-FFF2-40B4-BE49-F238E27FC236}">
                <a16:creationId xmlns:a16="http://schemas.microsoft.com/office/drawing/2014/main" id="{229E25A0-15AE-05AF-C78A-A76B552DDDFC}"/>
              </a:ext>
            </a:extLst>
          </p:cNvPr>
          <p:cNvSpPr txBox="1"/>
          <p:nvPr/>
        </p:nvSpPr>
        <p:spPr>
          <a:xfrm>
            <a:off x="342900" y="1928664"/>
            <a:ext cx="6172200" cy="5632311"/>
          </a:xfrm>
          <a:prstGeom prst="rect">
            <a:avLst/>
          </a:prstGeom>
          <a:noFill/>
        </p:spPr>
        <p:txBody>
          <a:bodyPr wrap="square">
            <a:spAutoFit/>
          </a:bodyPr>
          <a:lstStyle/>
          <a:p>
            <a:r>
              <a:rPr lang="en-US" b="1"/>
              <a:t>PROCUREMENT:</a:t>
            </a:r>
            <a:br>
              <a:rPr lang="en-US"/>
            </a:br>
            <a:r>
              <a:rPr lang="en-US"/>
              <a:t>When purchasing all goods and materials, we evaluate their quality and suitability together with users, analyze their compliance within our operations, and audit our suppliers. We aim to ensure that the environmental, ecological, and human health impacts of the products we procure are minimized. We prioritize products with less packaging, lower carbon footprints, and those supplied legally from local producers or fair-trade suppliers whenever possible.</a:t>
            </a:r>
          </a:p>
          <a:p>
            <a:r>
              <a:rPr lang="en-US" b="1"/>
              <a:t>ZERO WASTE:</a:t>
            </a:r>
            <a:br>
              <a:rPr lang="en-US"/>
            </a:br>
            <a:r>
              <a:rPr lang="en-US"/>
              <a:t>Within our facilities, as part of the “Zero Waste” project, we ensure the correct and on-site separation of waste through information and awareness activities. We prefer recyclable materials and ensure effective segregation of generated waste. Non-recyclable materials are disposed of by authorized organizations. We minimize the use of single-use products to reduce the total amount of waste generated.</a:t>
            </a:r>
          </a:p>
          <a:p>
            <a:r>
              <a:rPr lang="en-US" b="1"/>
              <a:t>We hereby commit</a:t>
            </a:r>
            <a:r>
              <a:rPr lang="en-US"/>
              <a:t> to implementing all these principles effectively and continuously improving our sustainability performance.</a:t>
            </a:r>
          </a:p>
        </p:txBody>
      </p:sp>
    </p:spTree>
    <p:extLst>
      <p:ext uri="{BB962C8B-B14F-4D97-AF65-F5344CB8AC3E}">
        <p14:creationId xmlns:p14="http://schemas.microsoft.com/office/powerpoint/2010/main" val="89350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94000" r="-94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342900" y="128465"/>
            <a:ext cx="6172200" cy="646331"/>
          </a:xfrm>
        </p:spPr>
        <p:txBody>
          <a:bodyPr>
            <a:normAutofit fontScale="90000"/>
          </a:bodyPr>
          <a:lstStyle/>
          <a:p>
            <a:r>
              <a:rPr lang="tr-TR" sz="4000" dirty="0"/>
              <a:t>MAPS </a:t>
            </a:r>
            <a:r>
              <a:rPr lang="tr-TR" sz="4000" dirty="0" err="1"/>
              <a:t>and</a:t>
            </a:r>
            <a:r>
              <a:rPr lang="tr-TR" sz="4000" dirty="0"/>
              <a:t> ROUTES</a:t>
            </a:r>
            <a:endParaRPr lang="tr-TR" sz="4000" dirty="0">
              <a:latin typeface="Aptos" panose="020B0004020202020204" pitchFamily="34" charset="0"/>
            </a:endParaRPr>
          </a:p>
        </p:txBody>
      </p:sp>
      <p:pic>
        <p:nvPicPr>
          <p:cNvPr id="4" name="Resim 3"/>
          <p:cNvPicPr>
            <a:picLocks noChangeAspect="1"/>
          </p:cNvPicPr>
          <p:nvPr/>
        </p:nvPicPr>
        <p:blipFill>
          <a:blip r:embed="rId3"/>
          <a:stretch>
            <a:fillRect/>
          </a:stretch>
        </p:blipFill>
        <p:spPr>
          <a:xfrm>
            <a:off x="4077072" y="871971"/>
            <a:ext cx="1992797" cy="1992797"/>
          </a:xfrm>
          <a:prstGeom prst="rect">
            <a:avLst/>
          </a:prstGeom>
        </p:spPr>
      </p:pic>
      <p:pic>
        <p:nvPicPr>
          <p:cNvPr id="6" name="Resim 5">
            <a:extLst>
              <a:ext uri="{FF2B5EF4-FFF2-40B4-BE49-F238E27FC236}">
                <a16:creationId xmlns:a16="http://schemas.microsoft.com/office/drawing/2014/main" id="{32A9545C-A3EB-79D1-9FA7-75D61DF7C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72" y="873677"/>
            <a:ext cx="2088232" cy="2010744"/>
          </a:xfrm>
          <a:prstGeom prst="rect">
            <a:avLst/>
          </a:prstGeom>
        </p:spPr>
      </p:pic>
      <p:sp>
        <p:nvSpPr>
          <p:cNvPr id="8" name="Metin kutusu 7">
            <a:extLst>
              <a:ext uri="{FF2B5EF4-FFF2-40B4-BE49-F238E27FC236}">
                <a16:creationId xmlns:a16="http://schemas.microsoft.com/office/drawing/2014/main" id="{496FF57F-6168-2279-CC7A-5261C3DEDECD}"/>
              </a:ext>
            </a:extLst>
          </p:cNvPr>
          <p:cNvSpPr txBox="1"/>
          <p:nvPr/>
        </p:nvSpPr>
        <p:spPr>
          <a:xfrm>
            <a:off x="3537016" y="2884421"/>
            <a:ext cx="3185897" cy="646331"/>
          </a:xfrm>
          <a:prstGeom prst="rect">
            <a:avLst/>
          </a:prstGeom>
          <a:noFill/>
        </p:spPr>
        <p:txBody>
          <a:bodyPr wrap="square">
            <a:spAutoFit/>
          </a:bodyPr>
          <a:lstStyle/>
          <a:p>
            <a:pPr algn="ctr"/>
            <a:r>
              <a:rPr lang="en-US" b="1" dirty="0"/>
              <a:t>Scan the QR code for Alanya bus routes and schedules.</a:t>
            </a:r>
            <a:endParaRPr lang="tr-TR" sz="1800" b="1" dirty="0">
              <a:solidFill>
                <a:schemeClr val="accent3">
                  <a:lumMod val="50000"/>
                </a:schemeClr>
              </a:solidFill>
            </a:endParaRPr>
          </a:p>
        </p:txBody>
      </p:sp>
      <p:sp>
        <p:nvSpPr>
          <p:cNvPr id="9" name="Metin kutusu 8">
            <a:extLst>
              <a:ext uri="{FF2B5EF4-FFF2-40B4-BE49-F238E27FC236}">
                <a16:creationId xmlns:a16="http://schemas.microsoft.com/office/drawing/2014/main" id="{6546B175-AC3D-E7D7-0C19-CED2585A7B8D}"/>
              </a:ext>
            </a:extLst>
          </p:cNvPr>
          <p:cNvSpPr txBox="1"/>
          <p:nvPr/>
        </p:nvSpPr>
        <p:spPr>
          <a:xfrm>
            <a:off x="0" y="2983302"/>
            <a:ext cx="3320986" cy="646331"/>
          </a:xfrm>
          <a:prstGeom prst="rect">
            <a:avLst/>
          </a:prstGeom>
          <a:noFill/>
        </p:spPr>
        <p:txBody>
          <a:bodyPr wrap="square">
            <a:spAutoFit/>
          </a:bodyPr>
          <a:lstStyle/>
          <a:p>
            <a:pPr algn="ctr"/>
            <a:r>
              <a:rPr lang="en-US" b="1" dirty="0"/>
              <a:t>Scan the QR code for </a:t>
            </a:r>
            <a:r>
              <a:rPr lang="en-US" b="1" dirty="0" err="1"/>
              <a:t>Konaklı</a:t>
            </a:r>
            <a:r>
              <a:rPr lang="en-US" b="1" dirty="0"/>
              <a:t> bus routes and schedules.</a:t>
            </a:r>
            <a:endParaRPr lang="tr-TR" sz="1800" b="1" dirty="0">
              <a:solidFill>
                <a:schemeClr val="accent3">
                  <a:lumMod val="50000"/>
                </a:schemeClr>
              </a:solidFill>
            </a:endParaRPr>
          </a:p>
        </p:txBody>
      </p:sp>
      <p:pic>
        <p:nvPicPr>
          <p:cNvPr id="5" name="Resim 4">
            <a:extLst>
              <a:ext uri="{FF2B5EF4-FFF2-40B4-BE49-F238E27FC236}">
                <a16:creationId xmlns:a16="http://schemas.microsoft.com/office/drawing/2014/main" id="{4294F225-25FE-3097-BE27-0C7C4ED89B8C}"/>
              </a:ext>
            </a:extLst>
          </p:cNvPr>
          <p:cNvPicPr>
            <a:picLocks noChangeAspect="1"/>
          </p:cNvPicPr>
          <p:nvPr/>
        </p:nvPicPr>
        <p:blipFill>
          <a:blip r:embed="rId5"/>
          <a:stretch>
            <a:fillRect/>
          </a:stretch>
        </p:blipFill>
        <p:spPr>
          <a:xfrm>
            <a:off x="116631" y="3740371"/>
            <a:ext cx="6606281" cy="5749134"/>
          </a:xfrm>
          <a:prstGeom prst="rect">
            <a:avLst/>
          </a:prstGeom>
        </p:spPr>
      </p:pic>
    </p:spTree>
    <p:extLst>
      <p:ext uri="{BB962C8B-B14F-4D97-AF65-F5344CB8AC3E}">
        <p14:creationId xmlns:p14="http://schemas.microsoft.com/office/powerpoint/2010/main" val="1022147053"/>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9298</TotalTime>
  <Words>5482</Words>
  <Application>Microsoft Office PowerPoint</Application>
  <PresentationFormat>A4 Kağıt (210x297 mm)</PresentationFormat>
  <Paragraphs>229</Paragraphs>
  <Slides>45</Slides>
  <Notes>2</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45</vt:i4>
      </vt:variant>
    </vt:vector>
  </HeadingPairs>
  <TitlesOfParts>
    <vt:vector size="49" baseType="lpstr">
      <vt:lpstr>Aptos</vt:lpstr>
      <vt:lpstr>Arial</vt:lpstr>
      <vt:lpstr>Calibri</vt:lpstr>
      <vt:lpstr>Ofis Teması</vt:lpstr>
      <vt:lpstr>PowerPoint Sunusu</vt:lpstr>
      <vt:lpstr>REPUBLİC OF TÜRKİYE</vt:lpstr>
      <vt:lpstr>MUSTAFA KEMAL ATATÜRK (1881-193∞)</vt:lpstr>
      <vt:lpstr> SULTAN SİPAHİ HOTEL</vt:lpstr>
      <vt:lpstr>OUR QUALITY AND SUSTAINABILITY POLICY</vt:lpstr>
      <vt:lpstr>OUR QUALITY AND SUSTAINABILITY POLICY</vt:lpstr>
      <vt:lpstr>OUR QUALITY AND SUSTAINABILITY POLICY</vt:lpstr>
      <vt:lpstr>OUR QUALITY AND SUSTAINABILITY POLICY</vt:lpstr>
      <vt:lpstr>MAPS and ROUTES</vt:lpstr>
      <vt:lpstr>ALANYA CASTLE</vt:lpstr>
      <vt:lpstr>RED TOWER (KIZIL KULE)</vt:lpstr>
      <vt:lpstr>ALANYA CABLE CAR</vt:lpstr>
      <vt:lpstr>DAMLATAŞ CAVE</vt:lpstr>
      <vt:lpstr>SIDE ANCIENT CITY</vt:lpstr>
      <vt:lpstr>ASPENDOS ANCIENT THEATRE</vt:lpstr>
      <vt:lpstr>MANAVGAT WATERFALL</vt:lpstr>
      <vt:lpstr>HOW TO GET THERE?</vt:lpstr>
      <vt:lpstr>LOCAL MARKETS (BAZAARS)</vt:lpstr>
      <vt:lpstr> CULTURAL INFORMATION </vt:lpstr>
      <vt:lpstr>TURKISH COFFEE </vt:lpstr>
      <vt:lpstr>TURKISH DELIGHT </vt:lpstr>
      <vt:lpstr>AYRAN</vt:lpstr>
      <vt:lpstr>GÖZLEME</vt:lpstr>
      <vt:lpstr>TURKISH BATH</vt:lpstr>
      <vt:lpstr>KARAGÖZ İLE HACİVAT</vt:lpstr>
      <vt:lpstr> CULTURAL AND NATURAL HERITAGE – SEA TURTLE </vt:lpstr>
      <vt:lpstr>ENDEMIC ANIMAL SPECIES</vt:lpstr>
      <vt:lpstr>CULTURAL AND NATURAL HERITAGE – SAND LILY (Pancratium maritimum) </vt:lpstr>
      <vt:lpstr> ENDEMIC PLANT SPECIES </vt:lpstr>
      <vt:lpstr>THINGS TO CONSIDER WHEN VISITING LOCAL, HISTORICAL, ARCHAEOLOGICAL, CULTURAL AND SPIRITUAL SITES</vt:lpstr>
      <vt:lpstr>FOR OUR ENVIRONMENT</vt:lpstr>
      <vt:lpstr> EXPERIENCE LOCAL CULTURE We place great importance on bringing the essence of Alanya and Turkish cuisine to life within our hotel. </vt:lpstr>
      <vt:lpstr> SMALL STEPS FOR THE ENVIRONMENT, BIG IMPACTS</vt:lpstr>
      <vt:lpstr>SMALL STEPS FOR THE ENVIRONMENT, BIG IMPACTS</vt:lpstr>
      <vt:lpstr>HUMAN RESOURCES</vt:lpstr>
      <vt:lpstr>HUMAN RESOURCES</vt:lpstr>
      <vt:lpstr>PER CAPİTA ELECTRİCİTY CONSUMPTİON</vt:lpstr>
      <vt:lpstr>PER CAPİTA WATER CONSUMPTİON</vt:lpstr>
      <vt:lpstr>NON-HAZARDOUS WASTE</vt:lpstr>
      <vt:lpstr>CARBON FOOTPRINT</vt:lpstr>
      <vt:lpstr>FACİLİTİES PROVİDED TO EMPLOYEES</vt:lpstr>
      <vt:lpstr>ENERGY SAVING</vt:lpstr>
      <vt:lpstr>WATER SAVING</vt:lpstr>
      <vt:lpstr>WASTE MANAGEMENT</vt:lpstr>
      <vt:lpstr>SOCIAL RESPONSIBILITY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kalite castival</dc:creator>
  <cp:lastModifiedBy>Meryem Güvendik</cp:lastModifiedBy>
  <cp:revision>236</cp:revision>
  <dcterms:created xsi:type="dcterms:W3CDTF">2022-12-14T06:47:44Z</dcterms:created>
  <dcterms:modified xsi:type="dcterms:W3CDTF">2025-11-06T06:53:51Z</dcterms:modified>
</cp:coreProperties>
</file>